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73" r:id="rId2"/>
    <p:sldId id="293" r:id="rId3"/>
    <p:sldId id="333" r:id="rId4"/>
    <p:sldId id="305" r:id="rId5"/>
    <p:sldId id="334" r:id="rId6"/>
    <p:sldId id="336" r:id="rId7"/>
    <p:sldId id="303" r:id="rId8"/>
    <p:sldId id="344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61" r:id="rId22"/>
    <p:sldId id="358" r:id="rId23"/>
    <p:sldId id="359" r:id="rId24"/>
    <p:sldId id="360" r:id="rId25"/>
    <p:sldId id="341" r:id="rId26"/>
    <p:sldId id="306" r:id="rId27"/>
    <p:sldId id="343" r:id="rId28"/>
    <p:sldId id="332" r:id="rId29"/>
    <p:sldId id="335" r:id="rId30"/>
    <p:sldId id="339" r:id="rId31"/>
    <p:sldId id="338" r:id="rId32"/>
    <p:sldId id="302" r:id="rId33"/>
    <p:sldId id="301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41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4262"/>
    <a:srgbClr val="0D2541"/>
    <a:srgbClr val="0000FF"/>
    <a:srgbClr val="6C6CC5"/>
    <a:srgbClr val="4545C5"/>
    <a:srgbClr val="1B3656"/>
    <a:srgbClr val="061E37"/>
    <a:srgbClr val="0B233D"/>
    <a:srgbClr val="648DBA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5061" autoAdjust="0"/>
  </p:normalViewPr>
  <p:slideViewPr>
    <p:cSldViewPr snapToGrid="0" snapToObjects="1">
      <p:cViewPr varScale="1">
        <p:scale>
          <a:sx n="93" d="100"/>
          <a:sy n="93" d="100"/>
        </p:scale>
        <p:origin x="77" y="293"/>
      </p:cViewPr>
      <p:guideLst>
        <p:guide orient="horz" pos="663"/>
        <p:guide pos="257"/>
        <p:guide pos="7446"/>
        <p:guide orient="horz" pos="41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2023/8/9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nddc.pmo.ac.cn/linhouyuan/DAOSS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1D8F20-F945-584B-B149-8CCFBEFE168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人造天体动力学与空间态势感知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空间目标编目与空间碎片环境模型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+mn-ea"/>
              </a:rPr>
              <a:t>林厚源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+mn-ea"/>
              </a:rPr>
              <a:t>in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kumimoji="0" lang="en-GB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</a:t>
            </a:r>
            <a:r>
              <a:rPr kumimoji="0" lang="en-GB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.cn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516087"/>
            <a:ext cx="7255333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人造卫星与空间碎片的轨道和探测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空间碎片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模型与风险分析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参考材料：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编目的基本流程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630294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1E0FC7-3748-F8EB-D749-CB4342796F4C}"/>
              </a:ext>
            </a:extLst>
          </p:cNvPr>
          <p:cNvSpPr txBox="1"/>
          <p:nvPr/>
        </p:nvSpPr>
        <p:spPr>
          <a:xfrm>
            <a:off x="3776133" y="3996267"/>
            <a:ext cx="4686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主要过程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图像预处理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动目标检测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航迹关联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天体测量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3888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编目的基本流程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905733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51B08D-A09A-9100-5A15-A731402499DF}"/>
              </a:ext>
            </a:extLst>
          </p:cNvPr>
          <p:cNvGrpSpPr/>
          <p:nvPr/>
        </p:nvGrpSpPr>
        <p:grpSpPr>
          <a:xfrm>
            <a:off x="2020386" y="3429000"/>
            <a:ext cx="8151228" cy="3151201"/>
            <a:chOff x="2352167" y="3517887"/>
            <a:chExt cx="6802000" cy="2629600"/>
          </a:xfrm>
        </p:grpSpPr>
        <p:grpSp>
          <p:nvGrpSpPr>
            <p:cNvPr id="34" name="起始状态">
              <a:extLst>
                <a:ext uri="{FF2B5EF4-FFF2-40B4-BE49-F238E27FC236}">
                  <a16:creationId xmlns:a16="http://schemas.microsoft.com/office/drawing/2014/main" id="{261AE360-6F62-8ED2-AFF1-1CD4B3608E0A}"/>
                </a:ext>
              </a:extLst>
            </p:cNvPr>
            <p:cNvGrpSpPr/>
            <p:nvPr/>
          </p:nvGrpSpPr>
          <p:grpSpPr>
            <a:xfrm>
              <a:off x="2352167" y="4429887"/>
              <a:ext cx="684000" cy="684000"/>
              <a:chOff x="1256425" y="1707989"/>
              <a:chExt cx="684000" cy="684000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28777327-9C74-E2CA-AF92-662F48AD8910}"/>
                  </a:ext>
                </a:extLst>
              </p:cNvPr>
              <p:cNvSpPr/>
              <p:nvPr/>
            </p:nvSpPr>
            <p:spPr>
              <a:xfrm>
                <a:off x="1256425" y="1707989"/>
                <a:ext cx="684000" cy="684000"/>
              </a:xfrm>
              <a:custGeom>
                <a:avLst/>
                <a:gdLst/>
                <a:ahLst/>
                <a:cxnLst/>
                <a:rect l="l" t="t" r="r" b="b"/>
                <a:pathLst>
                  <a:path w="684000" h="684000" stroke="0">
                    <a:moveTo>
                      <a:pt x="0" y="342000"/>
                    </a:moveTo>
                    <a:cubicBezTo>
                      <a:pt x="0" y="153118"/>
                      <a:pt x="153119" y="0"/>
                      <a:pt x="342000" y="0"/>
                    </a:cubicBezTo>
                    <a:cubicBezTo>
                      <a:pt x="530881" y="0"/>
                      <a:pt x="684000" y="153118"/>
                      <a:pt x="684000" y="342000"/>
                    </a:cubicBezTo>
                    <a:cubicBezTo>
                      <a:pt x="684000" y="530882"/>
                      <a:pt x="530881" y="684000"/>
                      <a:pt x="342000" y="684000"/>
                    </a:cubicBezTo>
                    <a:cubicBezTo>
                      <a:pt x="153119" y="684000"/>
                      <a:pt x="0" y="530882"/>
                      <a:pt x="0" y="342000"/>
                    </a:cubicBezTo>
                    <a:close/>
                  </a:path>
                  <a:path w="684000" h="684000" fill="none">
                    <a:moveTo>
                      <a:pt x="0" y="342000"/>
                    </a:moveTo>
                    <a:cubicBezTo>
                      <a:pt x="0" y="153118"/>
                      <a:pt x="153119" y="0"/>
                      <a:pt x="342000" y="0"/>
                    </a:cubicBezTo>
                    <a:cubicBezTo>
                      <a:pt x="530881" y="0"/>
                      <a:pt x="684000" y="153118"/>
                      <a:pt x="684000" y="342000"/>
                    </a:cubicBezTo>
                    <a:cubicBezTo>
                      <a:pt x="684000" y="530882"/>
                      <a:pt x="530881" y="684000"/>
                      <a:pt x="342000" y="684000"/>
                    </a:cubicBezTo>
                    <a:cubicBezTo>
                      <a:pt x="153119" y="684000"/>
                      <a:pt x="0" y="530882"/>
                      <a:pt x="0" y="34200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B0AABC9-26CA-4662-7D2A-E3FC35D0007A}"/>
                  </a:ext>
                </a:extLst>
              </p:cNvPr>
              <p:cNvSpPr/>
              <p:nvPr/>
            </p:nvSpPr>
            <p:spPr>
              <a:xfrm>
                <a:off x="1338505" y="1790069"/>
                <a:ext cx="519840" cy="519840"/>
              </a:xfrm>
              <a:custGeom>
                <a:avLst/>
                <a:gdLst/>
                <a:ahLst/>
                <a:cxnLst/>
                <a:rect l="l" t="t" r="r" b="b"/>
                <a:pathLst>
                  <a:path w="519840" h="519840" stroke="0">
                    <a:moveTo>
                      <a:pt x="0" y="259920"/>
                    </a:moveTo>
                    <a:cubicBezTo>
                      <a:pt x="0" y="116370"/>
                      <a:pt x="116370" y="0"/>
                      <a:pt x="259920" y="0"/>
                    </a:cubicBezTo>
                    <a:cubicBezTo>
                      <a:pt x="403470" y="0"/>
                      <a:pt x="519840" y="116370"/>
                      <a:pt x="519840" y="259920"/>
                    </a:cubicBezTo>
                    <a:cubicBezTo>
                      <a:pt x="519840" y="403470"/>
                      <a:pt x="403470" y="519840"/>
                      <a:pt x="259920" y="519840"/>
                    </a:cubicBezTo>
                    <a:cubicBezTo>
                      <a:pt x="116370" y="519840"/>
                      <a:pt x="0" y="403470"/>
                      <a:pt x="0" y="259920"/>
                    </a:cubicBezTo>
                    <a:close/>
                  </a:path>
                  <a:path w="519840" h="519840" fill="none">
                    <a:moveTo>
                      <a:pt x="0" y="259920"/>
                    </a:moveTo>
                    <a:cubicBezTo>
                      <a:pt x="0" y="116370"/>
                      <a:pt x="116370" y="0"/>
                      <a:pt x="259920" y="0"/>
                    </a:cubicBezTo>
                    <a:cubicBezTo>
                      <a:pt x="403470" y="0"/>
                      <a:pt x="519840" y="116370"/>
                      <a:pt x="519840" y="259920"/>
                    </a:cubicBezTo>
                    <a:cubicBezTo>
                      <a:pt x="519840" y="403470"/>
                      <a:pt x="403470" y="519840"/>
                      <a:pt x="259920" y="519840"/>
                    </a:cubicBezTo>
                    <a:cubicBezTo>
                      <a:pt x="116370" y="519840"/>
                      <a:pt x="0" y="403470"/>
                      <a:pt x="0" y="25992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" name="终止状态">
              <a:extLst>
                <a:ext uri="{FF2B5EF4-FFF2-40B4-BE49-F238E27FC236}">
                  <a16:creationId xmlns:a16="http://schemas.microsoft.com/office/drawing/2014/main" id="{1FEE442E-1C00-D500-D531-27AB6784D44E}"/>
                </a:ext>
              </a:extLst>
            </p:cNvPr>
            <p:cNvGrpSpPr/>
            <p:nvPr/>
          </p:nvGrpSpPr>
          <p:grpSpPr>
            <a:xfrm>
              <a:off x="8470167" y="4429887"/>
              <a:ext cx="684000" cy="684000"/>
              <a:chOff x="7374425" y="1707989"/>
              <a:chExt cx="684000" cy="684000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D4ECC365-8958-0101-A762-8B1022DEB65C}"/>
                  </a:ext>
                </a:extLst>
              </p:cNvPr>
              <p:cNvSpPr/>
              <p:nvPr/>
            </p:nvSpPr>
            <p:spPr>
              <a:xfrm>
                <a:off x="7374425" y="1707989"/>
                <a:ext cx="684000" cy="684000"/>
              </a:xfrm>
              <a:custGeom>
                <a:avLst/>
                <a:gdLst/>
                <a:ahLst/>
                <a:cxnLst/>
                <a:rect l="l" t="t" r="r" b="b"/>
                <a:pathLst>
                  <a:path w="684000" h="684000" stroke="0">
                    <a:moveTo>
                      <a:pt x="0" y="342000"/>
                    </a:moveTo>
                    <a:cubicBezTo>
                      <a:pt x="0" y="153118"/>
                      <a:pt x="153119" y="0"/>
                      <a:pt x="342000" y="0"/>
                    </a:cubicBezTo>
                    <a:cubicBezTo>
                      <a:pt x="530881" y="0"/>
                      <a:pt x="684000" y="153118"/>
                      <a:pt x="684000" y="342000"/>
                    </a:cubicBezTo>
                    <a:cubicBezTo>
                      <a:pt x="684000" y="530882"/>
                      <a:pt x="530881" y="684000"/>
                      <a:pt x="342000" y="684000"/>
                    </a:cubicBezTo>
                    <a:cubicBezTo>
                      <a:pt x="153119" y="684000"/>
                      <a:pt x="0" y="530882"/>
                      <a:pt x="0" y="342000"/>
                    </a:cubicBezTo>
                    <a:close/>
                  </a:path>
                  <a:path w="684000" h="684000" fill="none">
                    <a:moveTo>
                      <a:pt x="0" y="342000"/>
                    </a:moveTo>
                    <a:cubicBezTo>
                      <a:pt x="0" y="153118"/>
                      <a:pt x="153119" y="0"/>
                      <a:pt x="342000" y="0"/>
                    </a:cubicBezTo>
                    <a:cubicBezTo>
                      <a:pt x="530881" y="0"/>
                      <a:pt x="684000" y="153118"/>
                      <a:pt x="684000" y="342000"/>
                    </a:cubicBezTo>
                    <a:cubicBezTo>
                      <a:pt x="684000" y="530882"/>
                      <a:pt x="530881" y="684000"/>
                      <a:pt x="342000" y="684000"/>
                    </a:cubicBezTo>
                    <a:cubicBezTo>
                      <a:pt x="153119" y="684000"/>
                      <a:pt x="0" y="530882"/>
                      <a:pt x="0" y="3420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600" cap="flat">
                <a:solidFill>
                  <a:srgbClr val="6F6F6F"/>
                </a:solidFill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9847C80D-1B7C-A40F-1DED-3BA490CC85EC}"/>
                  </a:ext>
                </a:extLst>
              </p:cNvPr>
              <p:cNvSpPr/>
              <p:nvPr/>
            </p:nvSpPr>
            <p:spPr>
              <a:xfrm>
                <a:off x="7456505" y="1790069"/>
                <a:ext cx="519840" cy="519840"/>
              </a:xfrm>
              <a:custGeom>
                <a:avLst/>
                <a:gdLst/>
                <a:ahLst/>
                <a:cxnLst/>
                <a:rect l="l" t="t" r="r" b="b"/>
                <a:pathLst>
                  <a:path w="519840" h="519840" stroke="0">
                    <a:moveTo>
                      <a:pt x="0" y="259920"/>
                    </a:moveTo>
                    <a:cubicBezTo>
                      <a:pt x="0" y="116370"/>
                      <a:pt x="116370" y="0"/>
                      <a:pt x="259920" y="0"/>
                    </a:cubicBezTo>
                    <a:cubicBezTo>
                      <a:pt x="403470" y="0"/>
                      <a:pt x="519840" y="116370"/>
                      <a:pt x="519840" y="259920"/>
                    </a:cubicBezTo>
                    <a:cubicBezTo>
                      <a:pt x="519840" y="403470"/>
                      <a:pt x="403470" y="519840"/>
                      <a:pt x="259920" y="519840"/>
                    </a:cubicBezTo>
                    <a:cubicBezTo>
                      <a:pt x="116370" y="519840"/>
                      <a:pt x="0" y="403470"/>
                      <a:pt x="0" y="259920"/>
                    </a:cubicBezTo>
                    <a:close/>
                  </a:path>
                  <a:path w="519840" h="519840" fill="none">
                    <a:moveTo>
                      <a:pt x="0" y="259920"/>
                    </a:moveTo>
                    <a:cubicBezTo>
                      <a:pt x="0" y="116370"/>
                      <a:pt x="116370" y="0"/>
                      <a:pt x="259920" y="0"/>
                    </a:cubicBezTo>
                    <a:cubicBezTo>
                      <a:pt x="403470" y="0"/>
                      <a:pt x="519840" y="116370"/>
                      <a:pt x="519840" y="259920"/>
                    </a:cubicBezTo>
                    <a:cubicBezTo>
                      <a:pt x="519840" y="403470"/>
                      <a:pt x="403470" y="519840"/>
                      <a:pt x="259920" y="519840"/>
                    </a:cubicBezTo>
                    <a:cubicBezTo>
                      <a:pt x="116370" y="519840"/>
                      <a:pt x="0" y="403470"/>
                      <a:pt x="0" y="25992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0" name="数据进程">
              <a:extLst>
                <a:ext uri="{FF2B5EF4-FFF2-40B4-BE49-F238E27FC236}">
                  <a16:creationId xmlns:a16="http://schemas.microsoft.com/office/drawing/2014/main" id="{DE1DB73B-F7E3-35A5-9FC0-98138E6C347A}"/>
                </a:ext>
              </a:extLst>
            </p:cNvPr>
            <p:cNvSpPr/>
            <p:nvPr/>
          </p:nvSpPr>
          <p:spPr>
            <a:xfrm>
              <a:off x="3590967" y="4429887"/>
              <a:ext cx="684000" cy="684000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5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目标轨道识别</a:t>
              </a:r>
            </a:p>
          </p:txBody>
        </p:sp>
        <p:sp>
          <p:nvSpPr>
            <p:cNvPr id="41" name="数据进程">
              <a:extLst>
                <a:ext uri="{FF2B5EF4-FFF2-40B4-BE49-F238E27FC236}">
                  <a16:creationId xmlns:a16="http://schemas.microsoft.com/office/drawing/2014/main" id="{07A2C135-EB14-E042-187A-04633D89C4FC}"/>
                </a:ext>
              </a:extLst>
            </p:cNvPr>
            <p:cNvSpPr/>
            <p:nvPr/>
          </p:nvSpPr>
          <p:spPr>
            <a:xfrm>
              <a:off x="5325742" y="4429887"/>
              <a:ext cx="684000" cy="684000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5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轨道改进</a:t>
              </a:r>
            </a:p>
          </p:txBody>
        </p:sp>
        <p:sp>
          <p:nvSpPr>
            <p:cNvPr id="42" name="ConnectLine">
              <a:extLst>
                <a:ext uri="{FF2B5EF4-FFF2-40B4-BE49-F238E27FC236}">
                  <a16:creationId xmlns:a16="http://schemas.microsoft.com/office/drawing/2014/main" id="{0B6FAE51-7DD5-0C7A-9ED0-FC84A4FB012A}"/>
                </a:ext>
              </a:extLst>
            </p:cNvPr>
            <p:cNvSpPr/>
            <p:nvPr/>
          </p:nvSpPr>
          <p:spPr>
            <a:xfrm>
              <a:off x="4274967" y="4771887"/>
              <a:ext cx="1050775" cy="7600"/>
            </a:xfrm>
            <a:custGeom>
              <a:avLst/>
              <a:gdLst>
                <a:gd name="rtl" fmla="*/ 187965 w 1050775"/>
                <a:gd name="rtt" fmla="*/ -98800 h 7600"/>
                <a:gd name="rtr" fmla="*/ 955565 w 1050775"/>
                <a:gd name="rtb" fmla="*/ 98800 h 7600"/>
              </a:gdLst>
              <a:ahLst/>
              <a:cxnLst/>
              <a:rect l="rtl" t="rtt" r="rtr" b="rtb"/>
              <a:pathLst>
                <a:path w="1050775" h="7600" fill="none">
                  <a:moveTo>
                    <a:pt x="0" y="0"/>
                  </a:moveTo>
                  <a:lnTo>
                    <a:pt x="1050775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900" b="1" dirty="0">
                  <a:solidFill>
                    <a:srgbClr val="191919"/>
                  </a:solidFill>
                  <a:highlight>
                    <a:srgbClr val="FFFFFF"/>
                  </a:highlight>
                  <a:latin typeface="Microsoft YaHei"/>
                  <a:ea typeface="Microsoft YaHei"/>
                  <a:cs typeface="Microsoft YaHei"/>
                </a:rPr>
                <a:t>识别成功的航迹</a:t>
              </a:r>
            </a:p>
          </p:txBody>
        </p:sp>
        <p:sp>
          <p:nvSpPr>
            <p:cNvPr id="43" name="数据进程">
              <a:extLst>
                <a:ext uri="{FF2B5EF4-FFF2-40B4-BE49-F238E27FC236}">
                  <a16:creationId xmlns:a16="http://schemas.microsoft.com/office/drawing/2014/main" id="{C7ECAF1F-72AD-2D4A-01CD-EC8AADD50D25}"/>
                </a:ext>
              </a:extLst>
            </p:cNvPr>
            <p:cNvSpPr/>
            <p:nvPr/>
          </p:nvSpPr>
          <p:spPr>
            <a:xfrm>
              <a:off x="7003367" y="4429887"/>
              <a:ext cx="684000" cy="684000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5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编目更新</a:t>
              </a:r>
            </a:p>
          </p:txBody>
        </p:sp>
        <p:sp>
          <p:nvSpPr>
            <p:cNvPr id="44" name="ConnectLine">
              <a:extLst>
                <a:ext uri="{FF2B5EF4-FFF2-40B4-BE49-F238E27FC236}">
                  <a16:creationId xmlns:a16="http://schemas.microsoft.com/office/drawing/2014/main" id="{B12CAC94-2D0F-0049-F472-DCD60C73B7D9}"/>
                </a:ext>
              </a:extLst>
            </p:cNvPr>
            <p:cNvSpPr/>
            <p:nvPr/>
          </p:nvSpPr>
          <p:spPr>
            <a:xfrm>
              <a:off x="7687367" y="4771887"/>
              <a:ext cx="782800" cy="7600"/>
            </a:xfrm>
            <a:custGeom>
              <a:avLst/>
              <a:gdLst/>
              <a:ahLst/>
              <a:cxnLst/>
              <a:rect l="l" t="t" r="r" b="b"/>
              <a:pathLst>
                <a:path w="782800" h="7600" fill="none">
                  <a:moveTo>
                    <a:pt x="0" y="0"/>
                  </a:moveTo>
                  <a:lnTo>
                    <a:pt x="7828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ConnectLine">
              <a:extLst>
                <a:ext uri="{FF2B5EF4-FFF2-40B4-BE49-F238E27FC236}">
                  <a16:creationId xmlns:a16="http://schemas.microsoft.com/office/drawing/2014/main" id="{C951ADB5-A65B-881D-E5D6-C12EF6F10C21}"/>
                </a:ext>
              </a:extLst>
            </p:cNvPr>
            <p:cNvSpPr/>
            <p:nvPr/>
          </p:nvSpPr>
          <p:spPr>
            <a:xfrm>
              <a:off x="3036167" y="4771887"/>
              <a:ext cx="554800" cy="7600"/>
            </a:xfrm>
            <a:custGeom>
              <a:avLst/>
              <a:gdLst/>
              <a:ahLst/>
              <a:cxnLst/>
              <a:rect l="l" t="t" r="r" b="b"/>
              <a:pathLst>
                <a:path w="554800" h="7600" fill="none">
                  <a:moveTo>
                    <a:pt x="0" y="0"/>
                  </a:moveTo>
                  <a:lnTo>
                    <a:pt x="5548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ConnectLine">
              <a:extLst>
                <a:ext uri="{FF2B5EF4-FFF2-40B4-BE49-F238E27FC236}">
                  <a16:creationId xmlns:a16="http://schemas.microsoft.com/office/drawing/2014/main" id="{F8E74864-FBD8-F013-7AB4-E766F7D0711F}"/>
                </a:ext>
              </a:extLst>
            </p:cNvPr>
            <p:cNvSpPr/>
            <p:nvPr/>
          </p:nvSpPr>
          <p:spPr>
            <a:xfrm>
              <a:off x="3932967" y="3897887"/>
              <a:ext cx="7600" cy="532000"/>
            </a:xfrm>
            <a:custGeom>
              <a:avLst/>
              <a:gdLst>
                <a:gd name="rtl" fmla="*/ -235600 w 7600"/>
                <a:gd name="rtt" fmla="*/ 48983 h 532000"/>
                <a:gd name="rtr" fmla="*/ 235600 w 7600"/>
                <a:gd name="rtb" fmla="*/ 383383 h 532000"/>
              </a:gdLst>
              <a:ahLst/>
              <a:cxnLst/>
              <a:rect l="rtl" t="rtt" r="rtr" b="rtb"/>
              <a:pathLst>
                <a:path w="7600" h="532000" fill="none">
                  <a:moveTo>
                    <a:pt x="0" y="0"/>
                  </a:moveTo>
                  <a:lnTo>
                    <a:pt x="0" y="53200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900" b="1" dirty="0">
                  <a:solidFill>
                    <a:srgbClr val="191919"/>
                  </a:solidFill>
                  <a:highlight>
                    <a:srgbClr val="FFFFFF"/>
                  </a:highlight>
                  <a:latin typeface="Microsoft YaHei"/>
                  <a:ea typeface="Microsoft YaHei"/>
                  <a:cs typeface="Microsoft YaHei"/>
                </a:rPr>
                <a:t>编目轨道</a:t>
              </a:r>
            </a:p>
            <a:p>
              <a:pPr algn="ctr"/>
              <a:r>
                <a:rPr lang="zh-CN" altLang="en-US" sz="900" b="1" dirty="0">
                  <a:solidFill>
                    <a:srgbClr val="191919"/>
                  </a:solidFill>
                  <a:highlight>
                    <a:srgbClr val="FFFFFF"/>
                  </a:highlight>
                  <a:latin typeface="Microsoft YaHei"/>
                  <a:ea typeface="Microsoft YaHei"/>
                  <a:cs typeface="Microsoft YaHei"/>
                </a:rPr>
                <a:t>航迹数据</a:t>
              </a:r>
            </a:p>
          </p:txBody>
        </p:sp>
        <p:sp>
          <p:nvSpPr>
            <p:cNvPr id="47" name="ConnectLine">
              <a:extLst>
                <a:ext uri="{FF2B5EF4-FFF2-40B4-BE49-F238E27FC236}">
                  <a16:creationId xmlns:a16="http://schemas.microsoft.com/office/drawing/2014/main" id="{CF4E76EC-C5EB-ECDD-9380-216E912D1CF1}"/>
                </a:ext>
              </a:extLst>
            </p:cNvPr>
            <p:cNvSpPr/>
            <p:nvPr/>
          </p:nvSpPr>
          <p:spPr>
            <a:xfrm>
              <a:off x="6009742" y="4771887"/>
              <a:ext cx="993625" cy="7600"/>
            </a:xfrm>
            <a:custGeom>
              <a:avLst/>
              <a:gdLst>
                <a:gd name="rtl" fmla="*/ 189562 w 993625"/>
                <a:gd name="rtt" fmla="*/ -98800 h 7600"/>
                <a:gd name="rtr" fmla="*/ 660762 w 993625"/>
                <a:gd name="rtb" fmla="*/ 98800 h 7600"/>
              </a:gdLst>
              <a:ahLst/>
              <a:cxnLst/>
              <a:rect l="rtl" t="rtt" r="rtr" b="rtb"/>
              <a:pathLst>
                <a:path w="993625" h="7600" fill="none">
                  <a:moveTo>
                    <a:pt x="0" y="0"/>
                  </a:moveTo>
                  <a:lnTo>
                    <a:pt x="993625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900" b="1" dirty="0">
                  <a:solidFill>
                    <a:srgbClr val="191919"/>
                  </a:solidFill>
                  <a:highlight>
                    <a:srgbClr val="FFFFFF"/>
                  </a:highlight>
                  <a:latin typeface="Microsoft YaHei"/>
                  <a:ea typeface="Microsoft YaHei"/>
                  <a:cs typeface="Microsoft YaHei"/>
                </a:rPr>
                <a:t>编目轨道</a:t>
              </a:r>
            </a:p>
          </p:txBody>
        </p:sp>
        <p:sp>
          <p:nvSpPr>
            <p:cNvPr id="48" name="数据进程">
              <a:extLst>
                <a:ext uri="{FF2B5EF4-FFF2-40B4-BE49-F238E27FC236}">
                  <a16:creationId xmlns:a16="http://schemas.microsoft.com/office/drawing/2014/main" id="{779F9F3F-1429-1E7D-4971-5DD95A59A25A}"/>
                </a:ext>
              </a:extLst>
            </p:cNvPr>
            <p:cNvSpPr/>
            <p:nvPr/>
          </p:nvSpPr>
          <p:spPr>
            <a:xfrm>
              <a:off x="4449767" y="5463487"/>
              <a:ext cx="684000" cy="684000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5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UCT关联</a:t>
              </a:r>
            </a:p>
          </p:txBody>
        </p:sp>
        <p:sp>
          <p:nvSpPr>
            <p:cNvPr id="49" name="数据存储">
              <a:extLst>
                <a:ext uri="{FF2B5EF4-FFF2-40B4-BE49-F238E27FC236}">
                  <a16:creationId xmlns:a16="http://schemas.microsoft.com/office/drawing/2014/main" id="{3E12CD95-D6B4-D7F2-4D43-B45C7605C073}"/>
                </a:ext>
              </a:extLst>
            </p:cNvPr>
            <p:cNvSpPr/>
            <p:nvPr/>
          </p:nvSpPr>
          <p:spPr>
            <a:xfrm>
              <a:off x="3552967" y="3517887"/>
              <a:ext cx="760000" cy="380000"/>
            </a:xfrm>
            <a:custGeom>
              <a:avLst/>
              <a:gdLst>
                <a:gd name="connsiteX0" fmla="*/ 380000 w 760000"/>
                <a:gd name="connsiteY0" fmla="*/ 380000 h 380000"/>
                <a:gd name="connsiteX1" fmla="*/ 380000 w 760000"/>
                <a:gd name="connsiteY1" fmla="*/ 0 h 380000"/>
                <a:gd name="connsiteX2" fmla="*/ 152000 w 760000"/>
                <a:gd name="connsiteY2" fmla="*/ 0 h 380000"/>
                <a:gd name="connsiteX3" fmla="*/ 608000 w 760000"/>
                <a:gd name="connsiteY3" fmla="*/ 380000 h 380000"/>
                <a:gd name="connsiteX4" fmla="*/ 152000 w 760000"/>
                <a:gd name="connsiteY4" fmla="*/ 380000 h 380000"/>
                <a:gd name="connsiteX5" fmla="*/ 608000 w 760000"/>
                <a:gd name="connsiteY5" fmla="*/ 0 h 3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0000" h="380000" stroke="0">
                  <a:moveTo>
                    <a:pt x="0" y="0"/>
                  </a:moveTo>
                  <a:lnTo>
                    <a:pt x="760000" y="0"/>
                  </a:lnTo>
                  <a:lnTo>
                    <a:pt x="760000" y="380000"/>
                  </a:lnTo>
                  <a:lnTo>
                    <a:pt x="0" y="380000"/>
                  </a:lnTo>
                  <a:lnTo>
                    <a:pt x="0" y="0"/>
                  </a:lnTo>
                  <a:close/>
                </a:path>
                <a:path w="760000" h="380000" fill="none">
                  <a:moveTo>
                    <a:pt x="0" y="380000"/>
                  </a:moveTo>
                  <a:lnTo>
                    <a:pt x="760000" y="380000"/>
                  </a:lnTo>
                  <a:moveTo>
                    <a:pt x="0" y="0"/>
                  </a:moveTo>
                  <a:lnTo>
                    <a:pt x="760000" y="0"/>
                  </a:lnTo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ConnectLine">
              <a:extLst>
                <a:ext uri="{FF2B5EF4-FFF2-40B4-BE49-F238E27FC236}">
                  <a16:creationId xmlns:a16="http://schemas.microsoft.com/office/drawing/2014/main" id="{ECA9465D-27B4-F240-9086-400EFC4C941D}"/>
                </a:ext>
              </a:extLst>
            </p:cNvPr>
            <p:cNvSpPr/>
            <p:nvPr/>
          </p:nvSpPr>
          <p:spPr>
            <a:xfrm>
              <a:off x="3932967" y="5113887"/>
              <a:ext cx="516800" cy="691600"/>
            </a:xfrm>
            <a:custGeom>
              <a:avLst/>
              <a:gdLst>
                <a:gd name="rtl" fmla="*/ -433200 w 516800"/>
                <a:gd name="rtt" fmla="*/ 127793 h 691600"/>
                <a:gd name="rtr" fmla="*/ 433200 w 516800"/>
                <a:gd name="rtb" fmla="*/ 325393 h 691600"/>
              </a:gdLst>
              <a:ahLst/>
              <a:cxnLst/>
              <a:rect l="rtl" t="rtt" r="rtr" b="rtb"/>
              <a:pathLst>
                <a:path w="516800" h="691600" fill="none">
                  <a:moveTo>
                    <a:pt x="0" y="0"/>
                  </a:moveTo>
                  <a:lnTo>
                    <a:pt x="0" y="691600"/>
                  </a:lnTo>
                  <a:lnTo>
                    <a:pt x="516800" y="69160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900" b="1" dirty="0">
                  <a:solidFill>
                    <a:srgbClr val="191919"/>
                  </a:solidFill>
                  <a:highlight>
                    <a:srgbClr val="FFFFFF"/>
                  </a:highlight>
                  <a:latin typeface="Microsoft YaHei"/>
                  <a:ea typeface="Microsoft YaHei"/>
                  <a:cs typeface="Microsoft YaHei"/>
                </a:rPr>
                <a:t>识别不成功的航迹</a:t>
              </a:r>
            </a:p>
          </p:txBody>
        </p:sp>
        <p:sp>
          <p:nvSpPr>
            <p:cNvPr id="51" name="数据进程">
              <a:extLst>
                <a:ext uri="{FF2B5EF4-FFF2-40B4-BE49-F238E27FC236}">
                  <a16:creationId xmlns:a16="http://schemas.microsoft.com/office/drawing/2014/main" id="{1EAFC3C0-7C02-20B1-F4DD-0FF27716C2E8}"/>
                </a:ext>
              </a:extLst>
            </p:cNvPr>
            <p:cNvSpPr/>
            <p:nvPr/>
          </p:nvSpPr>
          <p:spPr>
            <a:xfrm>
              <a:off x="6083767" y="5463487"/>
              <a:ext cx="684000" cy="684000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5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目标比对</a:t>
              </a:r>
            </a:p>
          </p:txBody>
        </p:sp>
        <p:sp>
          <p:nvSpPr>
            <p:cNvPr id="52" name="ConnectLine">
              <a:extLst>
                <a:ext uri="{FF2B5EF4-FFF2-40B4-BE49-F238E27FC236}">
                  <a16:creationId xmlns:a16="http://schemas.microsoft.com/office/drawing/2014/main" id="{C8AE1BFF-0B9A-97A9-9817-3A1C5449DB74}"/>
                </a:ext>
              </a:extLst>
            </p:cNvPr>
            <p:cNvSpPr/>
            <p:nvPr/>
          </p:nvSpPr>
          <p:spPr>
            <a:xfrm>
              <a:off x="5133767" y="5805487"/>
              <a:ext cx="950000" cy="7600"/>
            </a:xfrm>
            <a:custGeom>
              <a:avLst/>
              <a:gdLst>
                <a:gd name="rtl" fmla="*/ 98800 w 950000"/>
                <a:gd name="rtt" fmla="*/ -98800 h 7600"/>
                <a:gd name="rtr" fmla="*/ 851200 w 950000"/>
                <a:gd name="rtb" fmla="*/ 98800 h 7600"/>
              </a:gdLst>
              <a:ahLst/>
              <a:cxnLst/>
              <a:rect l="rtl" t="rtt" r="rtr" b="rtb"/>
              <a:pathLst>
                <a:path w="950000" h="7600" fill="none">
                  <a:moveTo>
                    <a:pt x="0" y="0"/>
                  </a:moveTo>
                  <a:lnTo>
                    <a:pt x="9500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900" b="1" dirty="0">
                  <a:solidFill>
                    <a:srgbClr val="191919"/>
                  </a:solidFill>
                  <a:highlight>
                    <a:srgbClr val="FFFFFF"/>
                  </a:highlight>
                  <a:latin typeface="Microsoft YaHei"/>
                  <a:ea typeface="Microsoft YaHei"/>
                  <a:cs typeface="Microsoft YaHei"/>
                </a:rPr>
                <a:t>新目标轨道</a:t>
              </a:r>
            </a:p>
          </p:txBody>
        </p:sp>
        <p:sp>
          <p:nvSpPr>
            <p:cNvPr id="53" name="ConnectLine">
              <a:extLst>
                <a:ext uri="{FF2B5EF4-FFF2-40B4-BE49-F238E27FC236}">
                  <a16:creationId xmlns:a16="http://schemas.microsoft.com/office/drawing/2014/main" id="{9984B322-93B5-8C19-AA9B-0267F3EFB89E}"/>
                </a:ext>
              </a:extLst>
            </p:cNvPr>
            <p:cNvSpPr/>
            <p:nvPr/>
          </p:nvSpPr>
          <p:spPr>
            <a:xfrm>
              <a:off x="6767767" y="5113887"/>
              <a:ext cx="577600" cy="691600"/>
            </a:xfrm>
            <a:custGeom>
              <a:avLst/>
              <a:gdLst>
                <a:gd name="rtl" fmla="*/ 342000 w 577600"/>
                <a:gd name="rtt" fmla="*/ 151699 h 691600"/>
                <a:gd name="rtr" fmla="*/ 813200 w 577600"/>
                <a:gd name="rtb" fmla="*/ 349299 h 691600"/>
              </a:gdLst>
              <a:ahLst/>
              <a:cxnLst/>
              <a:rect l="rtl" t="rtt" r="rtr" b="rtb"/>
              <a:pathLst>
                <a:path w="577600" h="691600" fill="none">
                  <a:moveTo>
                    <a:pt x="0" y="691600"/>
                  </a:moveTo>
                  <a:lnTo>
                    <a:pt x="577600" y="691600"/>
                  </a:lnTo>
                  <a:lnTo>
                    <a:pt x="5776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900" b="1" dirty="0">
                  <a:solidFill>
                    <a:srgbClr val="191919"/>
                  </a:solidFill>
                  <a:highlight>
                    <a:srgbClr val="FFFFFF"/>
                  </a:highlight>
                  <a:latin typeface="Microsoft YaHei"/>
                  <a:ea typeface="Microsoft YaHei"/>
                  <a:cs typeface="Microsoft YaHei"/>
                </a:rPr>
                <a:t>编目轨道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540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编目的基本流程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4B71D2-0C5E-8738-FEFD-5B12457761A9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目标轨道识别（</a:t>
            </a:r>
            <a:r>
              <a:rPr lang="en-US" altLang="zh-CN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Catalogue-Observation Association, COA</a:t>
            </a: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2442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2C6BE408-FC85-3F3A-F1BD-1FE141BD718C}"/>
              </a:ext>
            </a:extLst>
          </p:cNvPr>
          <p:cNvSpPr/>
          <p:nvPr/>
        </p:nvSpPr>
        <p:spPr>
          <a:xfrm>
            <a:off x="407988" y="1725070"/>
            <a:ext cx="11376025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已知：单个航迹、完整编目轨道库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光学属性计算：将单个航迹压缩到某个时刻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轨道分布外推：计算测量时刻的轨道状态分布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理想测量分布：将轨道状态分布投影到测量空间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马氏距离计算：计算理想测量与真实测量之间的马氏距离（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Mahalanobis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Distance)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决策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09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编目的基本流程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4B71D2-0C5E-8738-FEFD-5B12457761A9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目标轨道识别（</a:t>
            </a:r>
            <a:r>
              <a:rPr lang="en-US" altLang="zh-CN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Catalogue-Observation Association, COA</a:t>
            </a: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2442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2C6BE408-FC85-3F3A-F1BD-1FE141BD718C}"/>
                  </a:ext>
                </a:extLst>
              </p:cNvPr>
              <p:cNvSpPr/>
              <p:nvPr/>
            </p:nvSpPr>
            <p:spPr>
              <a:xfrm>
                <a:off x="407988" y="1725070"/>
                <a:ext cx="11376025" cy="4687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光学航迹属性（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Optical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Attributables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）：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如何计算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?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US" altLang="zh-CN" sz="2400" b="1" dirty="0">
                  <a:solidFill>
                    <a:srgbClr val="2442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已知观测量为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=1,2,⋯,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𝑚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≥2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任意确定拟合时刻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altLang="zh-CN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(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开始时刻、中间时刻、结束时刻都可以）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线性拟合模型：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𝛼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Δ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𝛼</m:t>
                        </m:r>
                      </m:e>
                    </m:acc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Δ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𝑡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Δ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𝛿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𝛿</m:t>
                        </m:r>
                      </m:e>
                    </m:acc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Δ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𝑡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利用拟合残差估计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说明：当观测量比较充足时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≥3 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，并且弧段时间跨度比较大时，更准确的计算方法是拟合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α</m:t>
                        </m:r>
                        <m:r>
                          <a:rPr lang="en-US" sz="2400" b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δ</m:t>
                        </m:r>
                        <m:r>
                          <a:rPr lang="en-US" sz="2400" b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α</m:t>
                            </m:r>
                          </m:e>
                        </m:acc>
                        <m:r>
                          <a:rPr lang="en-US" sz="2400" b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δ</m:t>
                            </m:r>
                          </m:e>
                        </m:acc>
                        <m:r>
                          <a:rPr lang="en-US" sz="2400" b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acc>
                          <m:accPr>
                            <m:chr m:val="̈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α</m:t>
                            </m:r>
                          </m:e>
                        </m:acc>
                        <m:r>
                          <a:rPr lang="en-US" sz="2400" b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acc>
                          <m:accPr>
                            <m:chr m:val="̈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δ</m:t>
                            </m:r>
                          </m:e>
                        </m:acc>
                      </m:e>
                    </m:d>
                    <m:r>
                      <a:rPr lang="en-US" sz="2400" b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以及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协方差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并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截取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其中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的</a:t>
                </a:r>
                <a:r>
                  <a:rPr lang="zh-CN" altLang="en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子矩阵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2C6BE408-FC85-3F3A-F1BD-1FE141BD7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8" y="1725070"/>
                <a:ext cx="11376025" cy="4687181"/>
              </a:xfrm>
              <a:prstGeom prst="rect">
                <a:avLst/>
              </a:prstGeom>
              <a:blipFill>
                <a:blip r:embed="rId2"/>
                <a:stretch>
                  <a:fillRect l="-781" b="-18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8F3E74A-BACA-50CF-6AB8-CDB6C74CEDFB}"/>
              </a:ext>
            </a:extLst>
          </p:cNvPr>
          <p:cNvSpPr txBox="1"/>
          <p:nvPr/>
        </p:nvSpPr>
        <p:spPr>
          <a:xfrm>
            <a:off x="6962862" y="2459683"/>
            <a:ext cx="227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协方差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0E86A5-5F71-3207-4D56-4F6C0D9F49DF}"/>
                  </a:ext>
                </a:extLst>
              </p:cNvPr>
              <p:cNvSpPr txBox="1"/>
              <p:nvPr/>
            </p:nvSpPr>
            <p:spPr>
              <a:xfrm>
                <a:off x="1737161" y="2424418"/>
                <a:ext cx="4485267" cy="522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0E86A5-5F71-3207-4D56-4F6C0D9F4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161" y="2424418"/>
                <a:ext cx="4485267" cy="522964"/>
              </a:xfrm>
              <a:prstGeom prst="rect">
                <a:avLst/>
              </a:prstGeom>
              <a:blipFill>
                <a:blip r:embed="rId3"/>
                <a:stretch>
                  <a:fillRect l="-845" b="-170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C576EE-BA53-0770-0085-0F947FD4EA5A}"/>
                  </a:ext>
                </a:extLst>
              </p:cNvPr>
              <p:cNvSpPr txBox="1"/>
              <p:nvPr/>
            </p:nvSpPr>
            <p:spPr>
              <a:xfrm>
                <a:off x="8062196" y="2495002"/>
                <a:ext cx="9703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(4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×4)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C576EE-BA53-0770-0085-0F947FD4E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196" y="2495002"/>
                <a:ext cx="970330" cy="307777"/>
              </a:xfrm>
              <a:prstGeom prst="rect">
                <a:avLst/>
              </a:prstGeom>
              <a:blipFill>
                <a:blip r:embed="rId4"/>
                <a:stretch>
                  <a:fillRect l="-6494" r="-7792" b="-3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712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编目的基本流程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4B71D2-0C5E-8738-FEFD-5B12457761A9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目标轨道识别（</a:t>
            </a:r>
            <a:r>
              <a:rPr lang="en-US" altLang="zh-CN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Catalogue-Observation Association, COA</a:t>
            </a: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2442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2C6BE408-FC85-3F3A-F1BD-1FE141BD718C}"/>
                  </a:ext>
                </a:extLst>
              </p:cNvPr>
              <p:cNvSpPr/>
              <p:nvPr/>
            </p:nvSpPr>
            <p:spPr>
              <a:xfrm>
                <a:off x="407988" y="1725070"/>
                <a:ext cx="11376025" cy="46181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轨道分布外推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已知初始轨道分布，用状态量、协方差表示：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𝚪</m:t>
                            </m:r>
                          </m:e>
                          <m:sub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sym typeface="+mn-ea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sym typeface="+mn-ea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,⋯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sym typeface="+mn-ea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sym typeface="+mn-ea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sym typeface="+mn-ea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计算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altLang="zh-CN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时刻分布（状态转移矩阵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𝚽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的计算）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ea typeface="微软雅黑" panose="020B0503020204020204" pitchFamily="34" charset="-122"/>
                    <a:sym typeface="+mn-ea"/>
                  </a:rPr>
                  <a:t>轨道外推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: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↦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𝑡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,⋯,</m:t>
                        </m:r>
                        <m:acc>
                          <m:accPr>
                            <m:chr m:val="̅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状态转移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𝚽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𝑃</m:t>
                    </m:r>
                  </m:oMath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时刻分布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𝜞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</m:t>
                    </m:r>
                    <m:r>
                      <a:rPr lang="en-US" altLang="zh-CN" sz="2400" b="1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𝚽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𝚪</m:t>
                        </m:r>
                      </m:e>
                      <m:sub>
                        <m:r>
                          <a:rPr lang="en-US" altLang="zh-CN" sz="24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说明：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状态转移矩阵本质上是对相流在参考解附近的线性近似，对于外推时间比较长、动力系统非线性程度较高等情形，可采用</a:t>
                </a:r>
                <a:r>
                  <a:rPr lang="zh-CN" altLang="en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无迹变换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（高斯非线性）、蒙特卡洛（非高斯、非线形）等方法对轨道分布进行外推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2C6BE408-FC85-3F3A-F1BD-1FE141BD7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8" y="1725070"/>
                <a:ext cx="11376025" cy="4618124"/>
              </a:xfrm>
              <a:prstGeom prst="rect">
                <a:avLst/>
              </a:prstGeom>
              <a:blipFill>
                <a:blip r:embed="rId2"/>
                <a:stretch>
                  <a:fillRect l="-781" b="-21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8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编目的基本流程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4B71D2-0C5E-8738-FEFD-5B12457761A9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目标轨道识别（</a:t>
            </a:r>
            <a:r>
              <a:rPr lang="en-US" altLang="zh-CN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Catalogue-Observation Association, COA</a:t>
            </a: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2442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2C6BE408-FC85-3F3A-F1BD-1FE141BD718C}"/>
                  </a:ext>
                </a:extLst>
              </p:cNvPr>
              <p:cNvSpPr/>
              <p:nvPr/>
            </p:nvSpPr>
            <p:spPr>
              <a:xfrm>
                <a:off x="407988" y="1725070"/>
                <a:ext cx="11376025" cy="2942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理论测量分布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已知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时刻轨道状态分布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𝑡</m:t>
                            </m:r>
                          </m:e>
                        </m:acc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,⋯,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𝑧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Γ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测量方程：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𝐺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: 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,⋯,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↦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𝛼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𝛿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𝛼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𝛿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协方差：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Γ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𝐴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∇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𝐺</m:t>
                        </m:r>
                      </m:e>
                    </m:d>
                    <m:acc>
                      <m:accPr>
                        <m:chr m:val="̅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Γ</m:t>
                        </m:r>
                      </m:e>
                    </m:acc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∇G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=</a:t>
                </a:r>
                <a:r>
                  <a:rPr lang="en-US" altLang="zh-CN" sz="2400" dirty="0"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∇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𝐺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Φ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Γ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Φ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∇G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T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∇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𝑃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∘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𝐺</m:t>
                        </m:r>
                      </m:e>
                    </m:d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]</m:t>
                        </m:r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Γ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∇</m:t>
                            </m:r>
                            <m:d>
                              <m:d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𝑃</m:t>
                                </m:r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∘</m:t>
                                </m:r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𝐺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2C6BE408-FC85-3F3A-F1BD-1FE141BD7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8" y="1725070"/>
                <a:ext cx="11376025" cy="2942537"/>
              </a:xfrm>
              <a:prstGeom prst="rect">
                <a:avLst/>
              </a:prstGeom>
              <a:blipFill>
                <a:blip r:embed="rId2"/>
                <a:stretch>
                  <a:fillRect l="-7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357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编目的基本流程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4B71D2-0C5E-8738-FEFD-5B12457761A9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目标轨道识别（</a:t>
            </a:r>
            <a:r>
              <a:rPr lang="en-US" altLang="zh-CN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Catalogue-Observation Association, COA</a:t>
            </a: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2442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2C6BE408-FC85-3F3A-F1BD-1FE141BD718C}"/>
                  </a:ext>
                </a:extLst>
              </p:cNvPr>
              <p:cNvSpPr/>
              <p:nvPr/>
            </p:nvSpPr>
            <p:spPr>
              <a:xfrm>
                <a:off x="407988" y="1725070"/>
                <a:ext cx="8459485" cy="4692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什么是马氏距离（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Mahalanobis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Distance)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？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用于标度数据点与分布、数据点与数据点之间的“相似性”，利用协方差，消除了不同类型数据点的尺度信息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数据点与正态分布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Γ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的距离：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sym typeface="+mn-ea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sym typeface="+mn-ea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sym typeface="+mn-ea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sym typeface="+mn-ea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Γ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 sz="2400" dirty="0">
                            <a:ea typeface="微软雅黑" panose="020B0503020204020204" pitchFamily="34" charset="-122"/>
                            <a:sym typeface="+mn-ea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𝜇</m:t>
                                </m:r>
                              </m:e>
                            </m:acc>
                          </m:e>
                        </m:d>
                      </m:e>
                    </m:rad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数据点与数据点的距离：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	</a:t>
                </a:r>
                <a:r>
                  <a:rPr lang="en-US" altLang="zh-CN" sz="2400" b="0" dirty="0"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𝑀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𝑥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𝑦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sym typeface="+mn-ea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sym typeface="+mn-ea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sym typeface="+mn-ea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sym typeface="+mn-ea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rad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𝑀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~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是向量的</a:t>
                </a:r>
                <a:r>
                  <a:rPr lang="zh-CN" altLang="en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维数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2C6BE408-FC85-3F3A-F1BD-1FE141BD7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8" y="1725070"/>
                <a:ext cx="8459485" cy="4692823"/>
              </a:xfrm>
              <a:prstGeom prst="rect">
                <a:avLst/>
              </a:prstGeom>
              <a:blipFill>
                <a:blip r:embed="rId2"/>
                <a:stretch>
                  <a:fillRect l="-1049" b="-21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2FCA5F4D-4095-6F34-290F-0D3586B84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54" r="50830" b="11030"/>
          <a:stretch/>
        </p:blipFill>
        <p:spPr>
          <a:xfrm>
            <a:off x="8867474" y="1599729"/>
            <a:ext cx="2916539" cy="2525010"/>
          </a:xfrm>
          <a:prstGeom prst="rect">
            <a:avLst/>
          </a:prstGeom>
        </p:spPr>
      </p:pic>
      <p:pic>
        <p:nvPicPr>
          <p:cNvPr id="10" name="Picture 9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FB82617C-535A-5CC1-8F7F-B19F68784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16" t="12529" r="1614" b="11155"/>
          <a:stretch/>
        </p:blipFill>
        <p:spPr>
          <a:xfrm>
            <a:off x="8867475" y="4124739"/>
            <a:ext cx="2916538" cy="252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97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编目的基本流程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4B71D2-0C5E-8738-FEFD-5B12457761A9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目标轨道识别（</a:t>
            </a:r>
            <a:r>
              <a:rPr lang="en-US" altLang="zh-CN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Catalogue-Observation Association, COA</a:t>
            </a: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2442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2C6BE408-FC85-3F3A-F1BD-1FE141BD718C}"/>
                  </a:ext>
                </a:extLst>
              </p:cNvPr>
              <p:cNvSpPr/>
              <p:nvPr/>
            </p:nvSpPr>
            <p:spPr>
              <a:xfrm>
                <a:off x="407988" y="1725070"/>
                <a:ext cx="11376025" cy="4593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计算观测值与理论计算值之间的距离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已知观测值 </a:t>
                </a:r>
                <a14:m>
                  <m:oMath xmlns:m="http://schemas.openxmlformats.org/officeDocument/2006/math">
                    <m:r>
                      <a:rPr lang="en-US" altLang="zh-CN" sz="24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𝑡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Γ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；计算值：</a:t>
                </a:r>
                <a:r>
                  <a:rPr lang="en-US" altLang="zh-CN" sz="2400" dirty="0"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Γ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−1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基于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𝑀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~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4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，可根据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分布的置信度设置合适的门限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𝐷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	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𝑀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𝐷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时，将计算值对应的空间目标作为观测值的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候选集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几种可能出现的候选集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（记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𝑆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为候选集的大小）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=1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：直接标记该弧段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=0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：将观测弧段标记为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UCT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，进入</a:t>
                </a:r>
                <a:r>
                  <a:rPr lang="zh-CN" altLang="en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弧段间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关联环节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≥2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：选距离最近的标记、多假设滤波、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……</a:t>
                </a:r>
              </a:p>
            </p:txBody>
          </p:sp>
        </mc:Choice>
        <mc:Fallback xmlns="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2C6BE408-FC85-3F3A-F1BD-1FE141BD7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8" y="1725070"/>
                <a:ext cx="11376025" cy="4593886"/>
              </a:xfrm>
              <a:prstGeom prst="rect">
                <a:avLst/>
              </a:prstGeom>
              <a:blipFill>
                <a:blip r:embed="rId2"/>
                <a:stretch>
                  <a:fillRect l="-781" b="-19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D5A85E5-1930-D4A8-51B0-3FA2A42BDC5F}"/>
              </a:ext>
            </a:extLst>
          </p:cNvPr>
          <p:cNvSpPr/>
          <p:nvPr/>
        </p:nvSpPr>
        <p:spPr>
          <a:xfrm>
            <a:off x="8617226" y="5218043"/>
            <a:ext cx="3135989" cy="11009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日常占比</a:t>
            </a:r>
            <a:r>
              <a:rPr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&lt;2%</a:t>
            </a:r>
          </a:p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蕴含了丰富的态势信息</a:t>
            </a:r>
            <a:endParaRPr lang="en-US" altLang="zh-CN" sz="20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处理方式复杂</a:t>
            </a:r>
            <a:endParaRPr lang="en-CN" sz="20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7273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编目的基本流程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4B71D2-0C5E-8738-FEFD-5B12457761A9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弧段间关联（</a:t>
            </a:r>
            <a:r>
              <a:rPr lang="en-US" altLang="zh-CN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 Association, TTA</a:t>
            </a: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2442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2C6BE408-FC85-3F3A-F1BD-1FE141BD718C}"/>
                  </a:ext>
                </a:extLst>
              </p:cNvPr>
              <p:cNvSpPr/>
              <p:nvPr/>
            </p:nvSpPr>
            <p:spPr>
              <a:xfrm>
                <a:off x="407988" y="1725070"/>
                <a:ext cx="11376025" cy="44168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可行域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（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Admissible Region)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记观测值为 </a:t>
                </a:r>
                <a14:m>
                  <m:oMath xmlns:m="http://schemas.openxmlformats.org/officeDocument/2006/math">
                    <m:r>
                      <a:rPr lang="en-US" altLang="zh-CN" sz="24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𝑡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𝛼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𝛿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𝛼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𝛿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，可行域是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{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𝜌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𝜌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}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的子集，可行域中任意元素与观测值一起，唯一确定一个轨道状态量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能量约束：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𝐸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dPr>
                          <m:e>
                            <m:acc>
                              <m:accPr>
                                <m:chr m:val="̇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sym typeface="+mn-ea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sym typeface="+mn-ea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</m:acc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𝜌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+mn-ea"/>
                                  </a:rPr>
                                  <m:t>𝜌</m:t>
                                </m:r>
                              </m:e>
                            </m:acc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−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𝜇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𝜌</m:t>
                            </m:r>
                          </m:e>
                        </m:d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≤0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（绕地球轨道）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近地点高于大气层：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𝑎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𝑒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&gt;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𝑒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𝑎𝑡𝑚</m:t>
                        </m:r>
                      </m:sub>
                    </m:sSub>
                  </m:oMath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其他先验约束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342900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虚拟目标（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Virtual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Object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）的轨道外推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从可行域中任意选取一个元素，与观测值一起构成虚拟目标的“轨道”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该轨道可外推至任意时刻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2C6BE408-FC85-3F3A-F1BD-1FE141BD7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8" y="1725070"/>
                <a:ext cx="11376025" cy="4416850"/>
              </a:xfrm>
              <a:prstGeom prst="rect">
                <a:avLst/>
              </a:prstGeom>
              <a:blipFill>
                <a:blip r:embed="rId2"/>
                <a:stretch>
                  <a:fillRect l="-781" r="-223" b="-25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C77024-2F56-88D5-F39A-3F8151096819}"/>
                  </a:ext>
                </a:extLst>
              </p:cNvPr>
              <p:cNvSpPr txBox="1"/>
              <p:nvPr/>
            </p:nvSpPr>
            <p:spPr>
              <a:xfrm>
                <a:off x="6472366" y="4334495"/>
                <a:ext cx="5311647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≤0,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,⋯}</m:t>
                      </m:r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C77024-2F56-88D5-F39A-3F8151096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366" y="4334495"/>
                <a:ext cx="5311647" cy="490199"/>
              </a:xfrm>
              <a:prstGeom prst="rect">
                <a:avLst/>
              </a:prstGeom>
              <a:blipFill>
                <a:blip r:embed="rId3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EA7A73-6405-7B4E-25D5-F9ED7019870C}"/>
                  </a:ext>
                </a:extLst>
              </p:cNvPr>
              <p:cNvSpPr txBox="1"/>
              <p:nvPr/>
            </p:nvSpPr>
            <p:spPr>
              <a:xfrm>
                <a:off x="6472366" y="5805487"/>
                <a:ext cx="4718921" cy="513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EA7A73-6405-7B4E-25D5-F9ED70198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366" y="5805487"/>
                <a:ext cx="4718921" cy="513539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00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编目的基本流程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4B71D2-0C5E-8738-FEFD-5B12457761A9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弧段间关联（</a:t>
            </a:r>
            <a:r>
              <a:rPr lang="en-US" altLang="zh-CN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 Association, TTA</a:t>
            </a: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2442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2C6BE408-FC85-3F3A-F1BD-1FE141BD718C}"/>
                  </a:ext>
                </a:extLst>
              </p:cNvPr>
              <p:cNvSpPr/>
              <p:nvPr/>
            </p:nvSpPr>
            <p:spPr>
              <a:xfrm>
                <a:off x="407988" y="1725070"/>
                <a:ext cx="11376025" cy="4459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关联方法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记两个待关联弧段为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Γ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Γ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计算虚拟目标集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计算最小距离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𝑚𝑖𝑛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min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⁡{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: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𝑜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∈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}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小于预设门限，则认为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属于同一个目标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如何计算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𝑚𝑖𝑛</m:t>
                        </m:r>
                      </m:sub>
                    </m:sSub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在可行域中进行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Delauney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剖分、采样（保精度、减样本）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以概率分布刻画可行域（例如混合高斯），从而应用优化方法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2C6BE408-FC85-3F3A-F1BD-1FE141BD7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8" y="1725070"/>
                <a:ext cx="11376025" cy="4459041"/>
              </a:xfrm>
              <a:prstGeom prst="rect">
                <a:avLst/>
              </a:prstGeom>
              <a:blipFill>
                <a:blip r:embed="rId2"/>
                <a:stretch>
                  <a:fillRect l="-781" b="-25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5-Point Star 1">
            <a:extLst>
              <a:ext uri="{FF2B5EF4-FFF2-40B4-BE49-F238E27FC236}">
                <a16:creationId xmlns:a16="http://schemas.microsoft.com/office/drawing/2014/main" id="{07C5335B-94DD-1928-13DE-2DD890140799}"/>
              </a:ext>
            </a:extLst>
          </p:cNvPr>
          <p:cNvSpPr/>
          <p:nvPr/>
        </p:nvSpPr>
        <p:spPr>
          <a:xfrm>
            <a:off x="914399" y="3597964"/>
            <a:ext cx="268357" cy="268357"/>
          </a:xfrm>
          <a:prstGeom prst="star5">
            <a:avLst>
              <a:gd name="adj" fmla="val 25798"/>
              <a:gd name="hf" fmla="val 105146"/>
              <a:gd name="vf" fmla="val 11055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7167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12429" y="1170539"/>
            <a:ext cx="4636979" cy="5175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编目的基本流程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空间目标编目数据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空间碎片环境模型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38832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编目的基本流程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4B71D2-0C5E-8738-FEFD-5B12457761A9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回看</a:t>
            </a:r>
            <a:r>
              <a:rPr lang="en-US" altLang="zh-CN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COA</a:t>
            </a: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TTA</a:t>
            </a: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2C6BE408-FC85-3F3A-F1BD-1FE141BD718C}"/>
              </a:ext>
            </a:extLst>
          </p:cNvPr>
          <p:cNvSpPr/>
          <p:nvPr/>
        </p:nvSpPr>
        <p:spPr>
          <a:xfrm>
            <a:off x="407988" y="1725070"/>
            <a:ext cx="11376025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TLE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不包含协方差怎么办？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采用经验模型（参考许晓丽博士论文）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60D83A-C934-4CE9-0D5B-0BAD177C5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268252"/>
              </p:ext>
            </p:extLst>
          </p:nvPr>
        </p:nvGraphicFramePr>
        <p:xfrm>
          <a:off x="2159331" y="2870192"/>
          <a:ext cx="7873338" cy="363748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312223">
                  <a:extLst>
                    <a:ext uri="{9D8B030D-6E8A-4147-A177-3AD203B41FA5}">
                      <a16:colId xmlns:a16="http://schemas.microsoft.com/office/drawing/2014/main" val="4243653773"/>
                    </a:ext>
                  </a:extLst>
                </a:gridCol>
                <a:gridCol w="1312223">
                  <a:extLst>
                    <a:ext uri="{9D8B030D-6E8A-4147-A177-3AD203B41FA5}">
                      <a16:colId xmlns:a16="http://schemas.microsoft.com/office/drawing/2014/main" val="321138427"/>
                    </a:ext>
                  </a:extLst>
                </a:gridCol>
                <a:gridCol w="1312223">
                  <a:extLst>
                    <a:ext uri="{9D8B030D-6E8A-4147-A177-3AD203B41FA5}">
                      <a16:colId xmlns:a16="http://schemas.microsoft.com/office/drawing/2014/main" val="2185545786"/>
                    </a:ext>
                  </a:extLst>
                </a:gridCol>
                <a:gridCol w="1312223">
                  <a:extLst>
                    <a:ext uri="{9D8B030D-6E8A-4147-A177-3AD203B41FA5}">
                      <a16:colId xmlns:a16="http://schemas.microsoft.com/office/drawing/2014/main" val="1628094483"/>
                    </a:ext>
                  </a:extLst>
                </a:gridCol>
                <a:gridCol w="1312223">
                  <a:extLst>
                    <a:ext uri="{9D8B030D-6E8A-4147-A177-3AD203B41FA5}">
                      <a16:colId xmlns:a16="http://schemas.microsoft.com/office/drawing/2014/main" val="3641752998"/>
                    </a:ext>
                  </a:extLst>
                </a:gridCol>
                <a:gridCol w="1312223">
                  <a:extLst>
                    <a:ext uri="{9D8B030D-6E8A-4147-A177-3AD203B41FA5}">
                      <a16:colId xmlns:a16="http://schemas.microsoft.com/office/drawing/2014/main" val="1507874033"/>
                    </a:ext>
                  </a:extLst>
                </a:gridCol>
              </a:tblGrid>
              <a:tr h="500836"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C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C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zh-CN" sz="1100" dirty="0">
                          <a:effectLst/>
                        </a:rPr>
                        <a:t>常数项</a:t>
                      </a:r>
                      <a:endParaRPr lang="en-CN" sz="1100" dirty="0">
                        <a:effectLst/>
                      </a:endParaRPr>
                    </a:p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zh-CN" sz="1100" dirty="0">
                          <a:effectLst/>
                        </a:rPr>
                        <a:t>（公里）</a:t>
                      </a:r>
                      <a:endParaRPr lang="en-C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zh-CN" sz="1100" dirty="0">
                          <a:effectLst/>
                        </a:rPr>
                        <a:t>线性项</a:t>
                      </a:r>
                      <a:endParaRPr lang="en-CN" sz="1100" dirty="0">
                        <a:effectLst/>
                      </a:endParaRPr>
                    </a:p>
                    <a:p>
                      <a:pPr indent="127000" algn="ctr">
                        <a:lnSpc>
                          <a:spcPts val="1100"/>
                        </a:lnSpc>
                      </a:pPr>
                      <a:r>
                        <a:rPr lang="zh-CN" sz="1100" dirty="0">
                          <a:effectLst/>
                        </a:rPr>
                        <a:t>（公里</a:t>
                      </a:r>
                      <a:r>
                        <a:rPr lang="en-US" sz="1100" dirty="0">
                          <a:effectLst/>
                        </a:rPr>
                        <a:t>/</a:t>
                      </a:r>
                      <a:r>
                        <a:rPr lang="zh-CN" sz="1100" dirty="0">
                          <a:effectLst/>
                        </a:rPr>
                        <a:t>天）</a:t>
                      </a:r>
                      <a:endParaRPr lang="en-C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zh-CN" sz="1100" dirty="0">
                          <a:effectLst/>
                        </a:rPr>
                        <a:t>二次项</a:t>
                      </a:r>
                      <a:endParaRPr lang="en-CN" sz="1100" dirty="0">
                        <a:effectLst/>
                      </a:endParaRPr>
                    </a:p>
                    <a:p>
                      <a:pPr indent="127000" algn="ctr">
                        <a:lnSpc>
                          <a:spcPts val="1100"/>
                        </a:lnSpc>
                      </a:pPr>
                      <a:r>
                        <a:rPr lang="zh-CN" sz="1100" dirty="0">
                          <a:effectLst/>
                        </a:rPr>
                        <a:t>（公里</a:t>
                      </a:r>
                      <a:r>
                        <a:rPr lang="en-US" sz="1100" dirty="0">
                          <a:effectLst/>
                        </a:rPr>
                        <a:t>/</a:t>
                      </a:r>
                      <a:r>
                        <a:rPr lang="zh-CN" sz="1100" dirty="0">
                          <a:effectLst/>
                        </a:rPr>
                        <a:t>天</a:t>
                      </a:r>
                      <a:r>
                        <a:rPr lang="en-US" sz="1100" baseline="30000" dirty="0">
                          <a:effectLst/>
                        </a:rPr>
                        <a:t>2</a:t>
                      </a:r>
                      <a:r>
                        <a:rPr lang="zh-CN" sz="1100" dirty="0">
                          <a:effectLst/>
                        </a:rPr>
                        <a:t>）</a:t>
                      </a:r>
                      <a:endParaRPr lang="en-C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zh-CN" sz="1100" dirty="0">
                          <a:effectLst/>
                        </a:rPr>
                        <a:t>拟合相关系数</a:t>
                      </a:r>
                      <a:endParaRPr lang="en-C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395511"/>
                  </a:ext>
                </a:extLst>
              </a:tr>
              <a:tr h="261387">
                <a:tc rowSpan="3"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LEO</a:t>
                      </a:r>
                      <a:r>
                        <a:rPr lang="zh-CN" sz="1100">
                          <a:effectLst/>
                        </a:rPr>
                        <a:t>目标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 dirty="0">
                          <a:effectLst/>
                        </a:rPr>
                        <a:t>U</a:t>
                      </a:r>
                      <a:r>
                        <a:rPr lang="zh-CN" sz="1100" dirty="0">
                          <a:effectLst/>
                        </a:rPr>
                        <a:t>方向</a:t>
                      </a:r>
                      <a:endParaRPr lang="en-C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0.07900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0.10343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0.14264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1.00000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8816962"/>
                  </a:ext>
                </a:extLst>
              </a:tr>
              <a:tr h="261387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N</a:t>
                      </a:r>
                      <a:r>
                        <a:rPr lang="zh-CN" sz="1100">
                          <a:effectLst/>
                        </a:rPr>
                        <a:t>方向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 dirty="0">
                          <a:effectLst/>
                        </a:rPr>
                        <a:t>0.00900</a:t>
                      </a:r>
                      <a:endParaRPr lang="en-C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0.01000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0.00010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1.00000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3307022"/>
                  </a:ext>
                </a:extLst>
              </a:tr>
              <a:tr h="261387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W</a:t>
                      </a:r>
                      <a:r>
                        <a:rPr lang="zh-CN" sz="1100">
                          <a:effectLst/>
                        </a:rPr>
                        <a:t>方向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 dirty="0">
                          <a:effectLst/>
                        </a:rPr>
                        <a:t>0.00843</a:t>
                      </a:r>
                      <a:endParaRPr lang="en-C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0.02038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0.00002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0.99996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2408101"/>
                  </a:ext>
                </a:extLst>
              </a:tr>
              <a:tr h="261387">
                <a:tc rowSpan="3"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MEO</a:t>
                      </a:r>
                      <a:r>
                        <a:rPr lang="zh-CN" sz="1100">
                          <a:effectLst/>
                        </a:rPr>
                        <a:t>目标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U</a:t>
                      </a:r>
                      <a:r>
                        <a:rPr lang="zh-CN" sz="1100">
                          <a:effectLst/>
                        </a:rPr>
                        <a:t>方向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 dirty="0">
                          <a:effectLst/>
                        </a:rPr>
                        <a:t>0.07429</a:t>
                      </a:r>
                      <a:endParaRPr lang="en-C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 dirty="0">
                          <a:effectLst/>
                        </a:rPr>
                        <a:t>0.11839</a:t>
                      </a:r>
                      <a:endParaRPr lang="en-C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0.00446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1.00000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0019754"/>
                  </a:ext>
                </a:extLst>
              </a:tr>
              <a:tr h="261387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N</a:t>
                      </a:r>
                      <a:r>
                        <a:rPr lang="zh-CN" sz="1100">
                          <a:effectLst/>
                        </a:rPr>
                        <a:t>方向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0.00586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 dirty="0">
                          <a:effectLst/>
                        </a:rPr>
                        <a:t>0.03926</a:t>
                      </a:r>
                      <a:endParaRPr lang="en-C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-0.00009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0.99999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8219067"/>
                  </a:ext>
                </a:extLst>
              </a:tr>
              <a:tr h="261387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W</a:t>
                      </a:r>
                      <a:r>
                        <a:rPr lang="zh-CN" sz="1100">
                          <a:effectLst/>
                        </a:rPr>
                        <a:t>方向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0.01643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 dirty="0">
                          <a:effectLst/>
                        </a:rPr>
                        <a:t>0.01888</a:t>
                      </a:r>
                      <a:endParaRPr lang="en-C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 dirty="0">
                          <a:effectLst/>
                        </a:rPr>
                        <a:t>-0.00012</a:t>
                      </a:r>
                      <a:endParaRPr lang="en-C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0.99996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1302153"/>
                  </a:ext>
                </a:extLst>
              </a:tr>
              <a:tr h="261387">
                <a:tc rowSpan="3"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HEO</a:t>
                      </a:r>
                      <a:r>
                        <a:rPr lang="zh-CN" sz="1100">
                          <a:effectLst/>
                        </a:rPr>
                        <a:t>目标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U</a:t>
                      </a:r>
                      <a:r>
                        <a:rPr lang="zh-CN" sz="1100">
                          <a:effectLst/>
                        </a:rPr>
                        <a:t>方向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0.58900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0.02399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 dirty="0">
                          <a:effectLst/>
                        </a:rPr>
                        <a:t>0.21720</a:t>
                      </a:r>
                      <a:endParaRPr lang="en-C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1.00000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0058242"/>
                  </a:ext>
                </a:extLst>
              </a:tr>
              <a:tr h="261387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N</a:t>
                      </a:r>
                      <a:r>
                        <a:rPr lang="zh-CN" sz="1100">
                          <a:effectLst/>
                        </a:rPr>
                        <a:t>方向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0.08171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0.13906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 dirty="0">
                          <a:effectLst/>
                        </a:rPr>
                        <a:t>0.00413</a:t>
                      </a:r>
                      <a:endParaRPr lang="en-C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0.99966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5880312"/>
                  </a:ext>
                </a:extLst>
              </a:tr>
              <a:tr h="261387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W</a:t>
                      </a:r>
                      <a:r>
                        <a:rPr lang="zh-CN" sz="1100">
                          <a:effectLst/>
                        </a:rPr>
                        <a:t>方向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0.04314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0.13721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 dirty="0">
                          <a:effectLst/>
                        </a:rPr>
                        <a:t>-0.00136</a:t>
                      </a:r>
                      <a:endParaRPr lang="en-C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1.00000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7406420"/>
                  </a:ext>
                </a:extLst>
              </a:tr>
              <a:tr h="261387">
                <a:tc rowSpan="3"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GEO</a:t>
                      </a:r>
                      <a:r>
                        <a:rPr lang="zh-CN" sz="1100">
                          <a:effectLst/>
                        </a:rPr>
                        <a:t>目标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U</a:t>
                      </a:r>
                      <a:r>
                        <a:rPr lang="zh-CN" sz="1100">
                          <a:effectLst/>
                        </a:rPr>
                        <a:t>方向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0.16614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2.02029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 dirty="0">
                          <a:effectLst/>
                        </a:rPr>
                        <a:t>0.06471</a:t>
                      </a:r>
                      <a:endParaRPr lang="en-C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 dirty="0">
                          <a:effectLst/>
                        </a:rPr>
                        <a:t>1.00000</a:t>
                      </a:r>
                      <a:endParaRPr lang="en-C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5469680"/>
                  </a:ext>
                </a:extLst>
              </a:tr>
              <a:tr h="261387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N</a:t>
                      </a:r>
                      <a:r>
                        <a:rPr lang="zh-CN" sz="1100">
                          <a:effectLst/>
                        </a:rPr>
                        <a:t>方向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0.08771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0.20929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-0.00500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 dirty="0">
                          <a:effectLst/>
                        </a:rPr>
                        <a:t>1.00000</a:t>
                      </a:r>
                      <a:endParaRPr lang="en-C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2018473"/>
                  </a:ext>
                </a:extLst>
              </a:tr>
              <a:tr h="261387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W</a:t>
                      </a:r>
                      <a:r>
                        <a:rPr lang="zh-CN" sz="1100">
                          <a:effectLst/>
                        </a:rPr>
                        <a:t>方向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0.33557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0.94507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>
                          <a:effectLst/>
                        </a:rPr>
                        <a:t>-0.04886</a:t>
                      </a:r>
                      <a:endParaRPr lang="en-CN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100" dirty="0">
                          <a:effectLst/>
                        </a:rPr>
                        <a:t>1.00000</a:t>
                      </a:r>
                      <a:endParaRPr lang="en-C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0041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6939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编目的基本流程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4B71D2-0C5E-8738-FEFD-5B12457761A9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回看</a:t>
            </a:r>
            <a:r>
              <a:rPr lang="en-US" altLang="zh-CN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COA</a:t>
            </a: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TTA</a:t>
            </a: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2C6BE408-FC85-3F3A-F1BD-1FE141BD718C}"/>
              </a:ext>
            </a:extLst>
          </p:cNvPr>
          <p:cNvSpPr/>
          <p:nvPr/>
        </p:nvSpPr>
        <p:spPr>
          <a:xfrm>
            <a:off x="407988" y="1725070"/>
            <a:ext cx="11376025" cy="390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距离的定义（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Track-Orbit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马氏距离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最小控制能量：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假设空间目标存在推力，那么“任意”的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Track-Orbit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都可以在消耗一定的能量条件下配对。此时，可将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最小能量消耗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Track-Orbit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的距离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计算该距离需要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、假设某种推力模式；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、优化算法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099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编目的基本流程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4B71D2-0C5E-8738-FEFD-5B12457761A9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回看</a:t>
            </a:r>
            <a:r>
              <a:rPr lang="en-US" altLang="zh-CN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COA</a:t>
            </a: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TTA</a:t>
            </a: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2C6BE408-FC85-3F3A-F1BD-1FE141BD718C}"/>
              </a:ext>
            </a:extLst>
          </p:cNvPr>
          <p:cNvSpPr/>
          <p:nvPr/>
        </p:nvSpPr>
        <p:spPr>
          <a:xfrm>
            <a:off x="407989" y="1725070"/>
            <a:ext cx="11376024" cy="390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弧段的“聚类”：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TTA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中，仅回答“两个弧段是否归属于同一个空间目标”并不能解决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UCT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处理的问题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“两两”关系容易错（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找一条“轨道”，把多个短弧“串”起来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“串”的准测：弧段多、残差小（优化目标相互制约）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不知道一共有几“串”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可行解空间大（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3588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编目的基本流程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4B71D2-0C5E-8738-FEFD-5B12457761A9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回看</a:t>
            </a:r>
            <a:r>
              <a:rPr lang="en-US" altLang="zh-CN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COA</a:t>
            </a: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TTA</a:t>
            </a: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2C6BE408-FC85-3F3A-F1BD-1FE141BD718C}"/>
              </a:ext>
            </a:extLst>
          </p:cNvPr>
          <p:cNvSpPr/>
          <p:nvPr/>
        </p:nvSpPr>
        <p:spPr>
          <a:xfrm>
            <a:off x="407989" y="1725070"/>
            <a:ext cx="6488787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基于图方法的弧段聚类：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的某种“距离”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构造图（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Graph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Markov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Clustering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Algorithm</a:t>
            </a:r>
          </a:p>
        </p:txBody>
      </p:sp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8729086E-6FFC-A789-C996-9B0083D71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989" y="1387414"/>
            <a:ext cx="4549226" cy="5168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70A363-7CE1-46A1-7BB1-B88CE4F76BF6}"/>
              </a:ext>
            </a:extLst>
          </p:cNvPr>
          <p:cNvSpPr txBox="1"/>
          <p:nvPr/>
        </p:nvSpPr>
        <p:spPr>
          <a:xfrm>
            <a:off x="407987" y="5142998"/>
            <a:ext cx="6488789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Yanez, C.,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Dolado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J.C., Richard, P., Llamas, I.,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Lapasset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L., 2017. Optical measurements association using optimized boundary value initial orbit determination coupled with Markov clustering algorithm, in: 7th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Europoean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Conference on Space Debris.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6694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编目的基本流程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4B71D2-0C5E-8738-FEFD-5B12457761A9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回看</a:t>
            </a:r>
            <a:r>
              <a:rPr lang="en-US" altLang="zh-CN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COA</a:t>
            </a:r>
            <a:r>
              <a:rPr lang="zh-CN" altLang="en-US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2800" b="1" dirty="0">
                <a:solidFill>
                  <a:srgbClr val="244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TTA</a:t>
            </a: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2C6BE408-FC85-3F3A-F1BD-1FE141BD718C}"/>
              </a:ext>
            </a:extLst>
          </p:cNvPr>
          <p:cNvSpPr/>
          <p:nvPr/>
        </p:nvSpPr>
        <p:spPr>
          <a:xfrm>
            <a:off x="407989" y="1725070"/>
            <a:ext cx="6796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均值漂移聚类：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70A363-7CE1-46A1-7BB1-B88CE4F76BF6}"/>
              </a:ext>
            </a:extLst>
          </p:cNvPr>
          <p:cNvSpPr txBox="1"/>
          <p:nvPr/>
        </p:nvSpPr>
        <p:spPr>
          <a:xfrm>
            <a:off x="3862040" y="1050254"/>
            <a:ext cx="7935753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Zhu, T., Wang, X., Zhang, J., Yu, S., Molotov, I., 2022. Mean-shift clustering approach to the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tracklets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association with angular measurements of resident space objects. Astron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Comput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40, 100588</a:t>
            </a:r>
          </a:p>
        </p:txBody>
      </p:sp>
      <p:pic>
        <p:nvPicPr>
          <p:cNvPr id="10" name="图片 16" descr="图片包含 图示&#10;&#10;描述已自动生成">
            <a:extLst>
              <a:ext uri="{FF2B5EF4-FFF2-40B4-BE49-F238E27FC236}">
                <a16:creationId xmlns:a16="http://schemas.microsoft.com/office/drawing/2014/main" id="{B472C16F-6AED-4D04-32DF-1FF8966EC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40" y="4022076"/>
            <a:ext cx="2763093" cy="1949455"/>
          </a:xfrm>
          <a:prstGeom prst="rect">
            <a:avLst/>
          </a:prstGeom>
        </p:spPr>
      </p:pic>
      <p:pic>
        <p:nvPicPr>
          <p:cNvPr id="11" name="图片 2" descr="图片包含 示意图&#10;&#10;描述已自动生成">
            <a:extLst>
              <a:ext uri="{FF2B5EF4-FFF2-40B4-BE49-F238E27FC236}">
                <a16:creationId xmlns:a16="http://schemas.microsoft.com/office/drawing/2014/main" id="{4D5E2788-B95C-ECF6-5C59-A07BFBBD7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64" y="4701462"/>
            <a:ext cx="3133093" cy="1817193"/>
          </a:xfrm>
          <a:prstGeom prst="rect">
            <a:avLst/>
          </a:prstGeom>
        </p:spPr>
      </p:pic>
      <p:sp>
        <p:nvSpPr>
          <p:cNvPr id="12" name="文本框 15">
            <a:extLst>
              <a:ext uri="{FF2B5EF4-FFF2-40B4-BE49-F238E27FC236}">
                <a16:creationId xmlns:a16="http://schemas.microsoft.com/office/drawing/2014/main" id="{67843D7D-2ADF-4D3D-32DA-F1C052D7C834}"/>
              </a:ext>
            </a:extLst>
          </p:cNvPr>
          <p:cNvSpPr txBox="1"/>
          <p:nvPr/>
        </p:nvSpPr>
        <p:spPr>
          <a:xfrm>
            <a:off x="407989" y="3201575"/>
            <a:ext cx="334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密度极大搜索算法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主要参数：窗口、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、核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8BA2D-5ECB-DB79-DD35-9C18ED48361F}"/>
              </a:ext>
            </a:extLst>
          </p:cNvPr>
          <p:cNvSpPr/>
          <p:nvPr/>
        </p:nvSpPr>
        <p:spPr>
          <a:xfrm>
            <a:off x="407988" y="2306127"/>
            <a:ext cx="3348466" cy="4326448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D41AAA-E84A-7E8E-8F32-F3125B47C4A0}"/>
              </a:ext>
            </a:extLst>
          </p:cNvPr>
          <p:cNvSpPr txBox="1"/>
          <p:nvPr/>
        </p:nvSpPr>
        <p:spPr>
          <a:xfrm>
            <a:off x="717343" y="247525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均值漂移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69AD37-15B9-C8A6-395D-2ED39B890A3E}"/>
              </a:ext>
            </a:extLst>
          </p:cNvPr>
          <p:cNvSpPr/>
          <p:nvPr/>
        </p:nvSpPr>
        <p:spPr>
          <a:xfrm>
            <a:off x="3848258" y="2316195"/>
            <a:ext cx="4582021" cy="4316380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3CC54-7EC7-FF73-5777-8C78F88630C0}"/>
              </a:ext>
            </a:extLst>
          </p:cNvPr>
          <p:cNvSpPr txBox="1"/>
          <p:nvPr/>
        </p:nvSpPr>
        <p:spPr>
          <a:xfrm>
            <a:off x="4186814" y="247525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均值漂移聚类</a:t>
            </a:r>
          </a:p>
        </p:txBody>
      </p:sp>
      <p:pic>
        <p:nvPicPr>
          <p:cNvPr id="9" name="图片 15" descr="图示, 示意图&#10;&#10;描述已自动生成">
            <a:extLst>
              <a:ext uri="{FF2B5EF4-FFF2-40B4-BE49-F238E27FC236}">
                <a16:creationId xmlns:a16="http://schemas.microsoft.com/office/drawing/2014/main" id="{A27518E2-790D-61C7-62B4-0358BB5FB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049" y="4749442"/>
            <a:ext cx="2543119" cy="179431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2FF4339-B860-04FC-C9C2-98CBF005B88E}"/>
              </a:ext>
            </a:extLst>
          </p:cNvPr>
          <p:cNvSpPr/>
          <p:nvPr/>
        </p:nvSpPr>
        <p:spPr>
          <a:xfrm>
            <a:off x="8602512" y="2306127"/>
            <a:ext cx="3181502" cy="4284386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2" name="文本框 20">
            <a:extLst>
              <a:ext uri="{FF2B5EF4-FFF2-40B4-BE49-F238E27FC236}">
                <a16:creationId xmlns:a16="http://schemas.microsoft.com/office/drawing/2014/main" id="{E8F32FB8-030F-640B-B63C-157217CC08C6}"/>
              </a:ext>
            </a:extLst>
          </p:cNvPr>
          <p:cNvSpPr txBox="1"/>
          <p:nvPr/>
        </p:nvSpPr>
        <p:spPr>
          <a:xfrm>
            <a:off x="3848258" y="3201574"/>
            <a:ext cx="4718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“点”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“收敛中心”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Tx/>
              <a:buChar char="-"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带宽：聚类数量、局部极值、分辨率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3A02D7-6EF8-69EE-D90D-FC6E1DFF7297}"/>
              </a:ext>
            </a:extLst>
          </p:cNvPr>
          <p:cNvSpPr txBox="1"/>
          <p:nvPr/>
        </p:nvSpPr>
        <p:spPr>
          <a:xfrm>
            <a:off x="8908685" y="247525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弧段均值漂移聚类</a:t>
            </a:r>
          </a:p>
        </p:txBody>
      </p:sp>
      <p:pic>
        <p:nvPicPr>
          <p:cNvPr id="51" name="Picture 50" descr="Text, letter&#10;&#10;Description automatically generated">
            <a:extLst>
              <a:ext uri="{FF2B5EF4-FFF2-40B4-BE49-F238E27FC236}">
                <a16:creationId xmlns:a16="http://schemas.microsoft.com/office/drawing/2014/main" id="{FD1E28FE-976B-38AB-E162-838C8765B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2" y="4743354"/>
            <a:ext cx="1941656" cy="521686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9A972180-6414-EEEA-6DF9-5BE6DFDE25D3}"/>
              </a:ext>
            </a:extLst>
          </p:cNvPr>
          <p:cNvGrpSpPr/>
          <p:nvPr/>
        </p:nvGrpSpPr>
        <p:grpSpPr>
          <a:xfrm>
            <a:off x="8977364" y="4225283"/>
            <a:ext cx="2343228" cy="2293372"/>
            <a:chOff x="9185345" y="4250381"/>
            <a:chExt cx="2343228" cy="2293372"/>
          </a:xfrm>
        </p:grpSpPr>
        <p:pic>
          <p:nvPicPr>
            <p:cNvPr id="50" name="Picture 49" descr="Arrow&#10;&#10;Description automatically generated with medium confidence">
              <a:extLst>
                <a:ext uri="{FF2B5EF4-FFF2-40B4-BE49-F238E27FC236}">
                  <a16:creationId xmlns:a16="http://schemas.microsoft.com/office/drawing/2014/main" id="{697E6539-63CC-36BF-5039-4297FB901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345" y="4250381"/>
              <a:ext cx="2343228" cy="229337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2" name="Picture 51" descr="Text&#10;&#10;Description automatically generated">
              <a:extLst>
                <a:ext uri="{FF2B5EF4-FFF2-40B4-BE49-F238E27FC236}">
                  <a16:creationId xmlns:a16="http://schemas.microsoft.com/office/drawing/2014/main" id="{24B6AB9A-1E2E-5CE9-EB51-2E6202863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690" y="5212483"/>
              <a:ext cx="1790700" cy="364478"/>
            </a:xfrm>
            <a:prstGeom prst="rect">
              <a:avLst/>
            </a:prstGeom>
          </p:spPr>
        </p:pic>
      </p:grpSp>
      <p:sp>
        <p:nvSpPr>
          <p:cNvPr id="54" name="文本框 20">
            <a:extLst>
              <a:ext uri="{FF2B5EF4-FFF2-40B4-BE49-F238E27FC236}">
                <a16:creationId xmlns:a16="http://schemas.microsoft.com/office/drawing/2014/main" id="{78B3617B-6373-4E2C-34DD-E5F043EC5A67}"/>
              </a:ext>
            </a:extLst>
          </p:cNvPr>
          <p:cNvSpPr txBox="1"/>
          <p:nvPr/>
        </p:nvSpPr>
        <p:spPr>
          <a:xfrm>
            <a:off x="8602512" y="3201573"/>
            <a:ext cx="31952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“点”：弧段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Tx/>
              <a:buChar char="-"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“中心”：轨道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Tx/>
              <a:buChar char="-"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“距离”：定轨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0375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40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UCT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生成初轨并保留一段时间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人工证认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非轨道数据证认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编目的基本流程</a:t>
            </a:r>
          </a:p>
        </p:txBody>
      </p:sp>
    </p:spTree>
    <p:extLst>
      <p:ext uri="{BB962C8B-B14F-4D97-AF65-F5344CB8AC3E}">
        <p14:creationId xmlns:p14="http://schemas.microsoft.com/office/powerpoint/2010/main" val="2865883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118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常见编目数据：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space-track, </a:t>
            </a: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celestrak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vimpel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</p:spTree>
    <p:extLst>
      <p:ext uri="{BB962C8B-B14F-4D97-AF65-F5344CB8AC3E}">
        <p14:creationId xmlns:p14="http://schemas.microsoft.com/office/powerpoint/2010/main" val="75753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81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发展历程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主要摄动因素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预报程序的获取与应用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73E989-BBB3-EFEE-557F-6428EA16CDA3}"/>
              </a:ext>
            </a:extLst>
          </p:cNvPr>
          <p:cNvSpPr/>
          <p:nvPr/>
        </p:nvSpPr>
        <p:spPr>
          <a:xfrm>
            <a:off x="6903720" y="4093923"/>
            <a:ext cx="5222357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根数计算：必须使用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SGP4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\bar{n}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是古在由秀根数（书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P99-100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B9F8B2-835A-0A97-FC8C-F02AD35D9A7C}"/>
              </a:ext>
            </a:extLst>
          </p:cNvPr>
          <p:cNvSpPr txBox="1"/>
          <p:nvPr/>
        </p:nvSpPr>
        <p:spPr>
          <a:xfrm>
            <a:off x="3040083" y="6131875"/>
            <a:ext cx="871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07"/>
                </a:solidFill>
                <a:effectLst/>
                <a:latin typeface="TimesNewRomanPS"/>
              </a:rPr>
              <a:t>SGP4-XP </a:t>
            </a:r>
            <a:r>
              <a:rPr lang="en-US" dirty="0"/>
              <a:t>https://</a:t>
            </a:r>
            <a:r>
              <a:rPr lang="en-US" dirty="0" err="1"/>
              <a:t>amostech.com</a:t>
            </a:r>
            <a:r>
              <a:rPr lang="en-US" dirty="0"/>
              <a:t>/</a:t>
            </a:r>
            <a:r>
              <a:rPr lang="en-US" dirty="0" err="1"/>
              <a:t>TechnicalPapers</a:t>
            </a:r>
            <a:r>
              <a:rPr lang="en-US" dirty="0"/>
              <a:t>/2022/Astrodynamics/Payne_2.pdf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2158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463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轨道坐标系（混合坐标系）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轨道计算：更接近惯性系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引力场计算：更接近轨道计算时刻赤道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TEME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历元平春分点：赤经岁差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μ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 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Δ</a:t>
            </a:r>
            <a:r>
              <a:rPr lang="en-US" altLang="zh-CN" sz="2400" b="1" i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μ</a:t>
            </a:r>
            <a:endParaRPr lang="en-US" altLang="zh-CN" sz="2400" b="1" i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瞬时平春分点：赤经章动 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Δ</a:t>
            </a:r>
            <a:r>
              <a:rPr lang="en-US" altLang="zh-CN" sz="2400" b="1" i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μ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E89516-E816-AEED-D08A-8C871CD67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027" y="1144133"/>
            <a:ext cx="4162804" cy="20257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DC73504-84A1-7FA9-2C79-31664CE82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59" y="5288264"/>
            <a:ext cx="4855553" cy="12595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24CC6E7-E5C9-9ECE-87A6-D27042E71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191" y="3211689"/>
            <a:ext cx="3191834" cy="20347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0758A68-5DF9-0D7B-B7A9-7EF4BA71E82E}"/>
              </a:ext>
            </a:extLst>
          </p:cNvPr>
          <p:cNvSpPr/>
          <p:nvPr/>
        </p:nvSpPr>
        <p:spPr>
          <a:xfrm>
            <a:off x="3371851" y="5608620"/>
            <a:ext cx="3714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现在看来：完全没必要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9540E7D-CB1B-B341-AA52-AC5C6629DE5C}"/>
              </a:ext>
            </a:extLst>
          </p:cNvPr>
          <p:cNvSpPr/>
          <p:nvPr/>
        </p:nvSpPr>
        <p:spPr>
          <a:xfrm>
            <a:off x="10417629" y="2157020"/>
            <a:ext cx="555171" cy="2024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145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NORAD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网站使用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（当前最完备、最开放）（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实时性？精确性？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数据：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TLE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OMM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39FEF8-C082-AF12-5B33-824C02EA1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997" y="2014111"/>
            <a:ext cx="7951218" cy="45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94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177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按照一定的标准和规则，对某范围内信息资源每种实体的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外部特征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内容特征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分析、选择、描述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，并予以记录成为款目，继而将款目按一定顺序组织成为目录（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）或书目（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Bibliography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）的过程。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空间目标编目：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数据更新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</a:t>
            </a:r>
          </a:p>
        </p:txBody>
      </p:sp>
    </p:spTree>
    <p:extLst>
      <p:ext uri="{BB962C8B-B14F-4D97-AF65-F5344CB8AC3E}">
        <p14:creationId xmlns:p14="http://schemas.microsoft.com/office/powerpoint/2010/main" val="335591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6FF14D-2E24-1663-F731-6AE3DBEE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9" y="0"/>
            <a:ext cx="11619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84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</p:spTree>
    <p:extLst>
      <p:ext uri="{BB962C8B-B14F-4D97-AF65-F5344CB8AC3E}">
        <p14:creationId xmlns:p14="http://schemas.microsoft.com/office/powerpoint/2010/main" val="210092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空间碎片环境与流量分析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环境模型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空域划分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空间密度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速度分布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碰撞流量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空间碎片环境模型</a:t>
            </a:r>
          </a:p>
        </p:txBody>
      </p:sp>
    </p:spTree>
    <p:extLst>
      <p:ext uri="{BB962C8B-B14F-4D97-AF65-F5344CB8AC3E}">
        <p14:creationId xmlns:p14="http://schemas.microsoft.com/office/powerpoint/2010/main" val="239868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92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目标识别（总成绩比例：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10%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依据观测航迹数据，判定每个航迹是哪个目标。给出判定流程、门限阈值、结果以及自己的一些发现和探讨。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观测数据格式：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##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航迹编号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UTC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时间，站心赤道坐标系赤经、赤纬，测站编号，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（不用管），目标星等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数据集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https://git.nddc.pmo.ac.cn/linhouyuan/DAOSSA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data_exercise_7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实习作业七</a:t>
            </a:r>
          </a:p>
        </p:txBody>
      </p:sp>
    </p:spTree>
    <p:extLst>
      <p:ext uri="{BB962C8B-B14F-4D97-AF65-F5344CB8AC3E}">
        <p14:creationId xmlns:p14="http://schemas.microsoft.com/office/powerpoint/2010/main" val="34253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56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空间目标编目数据包含：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基本信息：编号、名称、类型、国别、发射日期、发射场、陨落日期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轨道信息：轨道根数、轨道协方差、预报模型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特征信息：有效载荷、是否工作、外形结构、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RCS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、光学特征、面质比、轨控、姿控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编目数据维持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编目轨道更新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及时发现新的发射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及时发现已有目标的轨道变化（变轨、陨落、解体）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</a:t>
            </a:r>
          </a:p>
        </p:txBody>
      </p:sp>
    </p:spTree>
    <p:extLst>
      <p:ext uri="{BB962C8B-B14F-4D97-AF65-F5344CB8AC3E}">
        <p14:creationId xmlns:p14="http://schemas.microsoft.com/office/powerpoint/2010/main" val="2122736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40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编目定轨：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力学模型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最小二乘改进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需要保证更新根数的成功率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更注重初轨计算、数据关联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</a:t>
            </a:r>
          </a:p>
        </p:txBody>
      </p:sp>
    </p:spTree>
    <p:extLst>
      <p:ext uri="{BB962C8B-B14F-4D97-AF65-F5344CB8AC3E}">
        <p14:creationId xmlns:p14="http://schemas.microsoft.com/office/powerpoint/2010/main" val="802718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60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编目应用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</a:t>
            </a:r>
          </a:p>
        </p:txBody>
      </p:sp>
    </p:spTree>
    <p:extLst>
      <p:ext uri="{BB962C8B-B14F-4D97-AF65-F5344CB8AC3E}">
        <p14:creationId xmlns:p14="http://schemas.microsoft.com/office/powerpoint/2010/main" val="51458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航迹关联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目标轨道识别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轨道更新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Uncorrelated target/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tracklet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）处理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机动识别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编目的基本流程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87CFF9-D2DC-AC7F-9B4D-F66FECB748FF}"/>
              </a:ext>
            </a:extLst>
          </p:cNvPr>
          <p:cNvSpPr txBox="1"/>
          <p:nvPr/>
        </p:nvSpPr>
        <p:spPr>
          <a:xfrm>
            <a:off x="6769383" y="4082510"/>
            <a:ext cx="38147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4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总体流程图</a:t>
            </a:r>
          </a:p>
        </p:txBody>
      </p:sp>
    </p:spTree>
    <p:extLst>
      <p:ext uri="{BB962C8B-B14F-4D97-AF65-F5344CB8AC3E}">
        <p14:creationId xmlns:p14="http://schemas.microsoft.com/office/powerpoint/2010/main" val="2087933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编目的基本流程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DCB33D-1252-18B0-EBD6-14C35E847FFB}"/>
              </a:ext>
            </a:extLst>
          </p:cNvPr>
          <p:cNvSpPr/>
          <p:nvPr/>
        </p:nvSpPr>
        <p:spPr>
          <a:xfrm>
            <a:off x="1024133" y="1130656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6CACA8-AF65-CF2B-B53B-475AED27E599}"/>
              </a:ext>
            </a:extLst>
          </p:cNvPr>
          <p:cNvGrpSpPr/>
          <p:nvPr/>
        </p:nvGrpSpPr>
        <p:grpSpPr>
          <a:xfrm>
            <a:off x="978487" y="3920852"/>
            <a:ext cx="9815850" cy="2141883"/>
            <a:chOff x="978487" y="3920852"/>
            <a:chExt cx="9815850" cy="2141883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398DDA1-1B8C-7C8F-258F-F4512594F74B}"/>
                </a:ext>
              </a:extLst>
            </p:cNvPr>
            <p:cNvSpPr/>
            <p:nvPr/>
          </p:nvSpPr>
          <p:spPr>
            <a:xfrm>
              <a:off x="1614174" y="3920852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数量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02B8B6A-2D1A-7A7E-3FE3-F56CA5A2FC7E}"/>
                </a:ext>
              </a:extLst>
            </p:cNvPr>
            <p:cNvSpPr/>
            <p:nvPr/>
          </p:nvSpPr>
          <p:spPr>
            <a:xfrm>
              <a:off x="978487" y="4989445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资源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C127D9-D3D8-A103-2182-C0CC5C37E51E}"/>
                </a:ext>
              </a:extLst>
            </p:cNvPr>
            <p:cNvSpPr/>
            <p:nvPr/>
          </p:nvSpPr>
          <p:spPr>
            <a:xfrm>
              <a:off x="2273959" y="4989445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精度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F5327C-5F0F-0FBA-0DB4-A83ACF1E61E9}"/>
                </a:ext>
              </a:extLst>
            </p:cNvPr>
            <p:cNvSpPr/>
            <p:nvPr/>
          </p:nvSpPr>
          <p:spPr>
            <a:xfrm rot="1943762" flipH="1">
              <a:off x="1658285" y="4731387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83B5485-E0D7-26D6-8559-AF6F326E3CC4}"/>
                </a:ext>
              </a:extLst>
            </p:cNvPr>
            <p:cNvSpPr/>
            <p:nvPr/>
          </p:nvSpPr>
          <p:spPr>
            <a:xfrm rot="8752400" flipH="1">
              <a:off x="2325034" y="4676415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01C513-CB70-9025-8D25-B3AFA1E8A4B6}"/>
                </a:ext>
              </a:extLst>
            </p:cNvPr>
            <p:cNvSpPr/>
            <p:nvPr/>
          </p:nvSpPr>
          <p:spPr>
            <a:xfrm rot="5400000" flipH="1">
              <a:off x="1981567" y="5242810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A372289-CE35-889D-B527-68994AF680D6}"/>
                </a:ext>
              </a:extLst>
            </p:cNvPr>
            <p:cNvGrpSpPr/>
            <p:nvPr/>
          </p:nvGrpSpPr>
          <p:grpSpPr>
            <a:xfrm>
              <a:off x="3569431" y="3920852"/>
              <a:ext cx="7224906" cy="1556914"/>
              <a:chOff x="3621839" y="4215161"/>
              <a:chExt cx="7224906" cy="155691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A81C6C-2C14-CB0D-BEB8-36510BB1618F}"/>
                  </a:ext>
                </a:extLst>
              </p:cNvPr>
              <p:cNvSpPr txBox="1"/>
              <p:nvPr/>
            </p:nvSpPr>
            <p:spPr>
              <a:xfrm>
                <a:off x="3719893" y="4338314"/>
                <a:ext cx="7028798" cy="1289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一定编目精度情况下，怎样充分利用探测资源，最大化编目数量</a:t>
                </a:r>
                <a:endPara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一定编目数量和精度情况下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，怎样最小化资源的使用</a:t>
                </a:r>
                <a:endPara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一定编目数量，怎样充分利用探测资源，最大化编目精度</a:t>
                </a:r>
                <a:endParaRPr lang="en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D384460-3A8B-43F1-1880-0242A5E99094}"/>
                  </a:ext>
                </a:extLst>
              </p:cNvPr>
              <p:cNvSpPr/>
              <p:nvPr/>
            </p:nvSpPr>
            <p:spPr>
              <a:xfrm>
                <a:off x="3621839" y="4215161"/>
                <a:ext cx="7224906" cy="15569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C13C96-3C2E-2A6A-7522-09FEAEE13229}"/>
                </a:ext>
              </a:extLst>
            </p:cNvPr>
            <p:cNvSpPr txBox="1"/>
            <p:nvPr/>
          </p:nvSpPr>
          <p:spPr>
            <a:xfrm>
              <a:off x="3569431" y="5693403"/>
              <a:ext cx="7126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b="1" dirty="0">
                  <a:solidFill>
                    <a:srgbClr val="24426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约束优化问题</a:t>
              </a:r>
              <a:r>
                <a:rPr lang="zh-CN" altLang="en-US" b="1" dirty="0">
                  <a:solidFill>
                    <a:srgbClr val="24426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，约束和目标在不同场景下相互替换</a:t>
              </a:r>
              <a:endParaRPr lang="en-CN" b="1" dirty="0">
                <a:solidFill>
                  <a:srgbClr val="2442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706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编目的基本流程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3628164" y="1130656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1EDAA-5F38-5B7A-CC68-8266AE42102B}"/>
              </a:ext>
            </a:extLst>
          </p:cNvPr>
          <p:cNvSpPr txBox="1"/>
          <p:nvPr/>
        </p:nvSpPr>
        <p:spPr>
          <a:xfrm>
            <a:off x="2719313" y="4249147"/>
            <a:ext cx="6338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简述目标探测是干啥的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光学：获取图像数据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雷达：获取</a:t>
            </a:r>
            <a:r>
              <a:rPr lang="en-US" altLang="zh-CN" dirty="0"/>
              <a:t>XX</a:t>
            </a:r>
            <a:r>
              <a:rPr lang="zh-CN" altLang="en-US" dirty="0"/>
              <a:t>数据（查一下雷达的原始测量是什么）</a:t>
            </a:r>
            <a:endParaRPr lang="en-US" altLang="zh-CN" dirty="0"/>
          </a:p>
          <a:p>
            <a:r>
              <a:rPr lang="zh-CN" altLang="en-US" dirty="0"/>
              <a:t>探测的主要过程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跟踪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拍摄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存图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0398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11983</TotalTime>
  <Words>2076</Words>
  <Application>Microsoft Office PowerPoint</Application>
  <PresentationFormat>宽屏</PresentationFormat>
  <Paragraphs>372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TimesNewRomanPS</vt:lpstr>
      <vt:lpstr>等线</vt:lpstr>
      <vt:lpstr>华文行楷</vt:lpstr>
      <vt:lpstr>微软雅黑</vt:lpstr>
      <vt:lpstr>微软雅黑</vt:lpstr>
      <vt:lpstr>Arial</vt:lpstr>
      <vt:lpstr>Calibri</vt:lpstr>
      <vt:lpstr>Cambria Math</vt:lpstr>
      <vt:lpstr>Courier New</vt:lpstr>
      <vt:lpstr>Times New Roman</vt:lpstr>
      <vt:lpstr>数学物理科学部 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202</cp:revision>
  <dcterms:created xsi:type="dcterms:W3CDTF">2022-10-24T14:28:29Z</dcterms:created>
  <dcterms:modified xsi:type="dcterms:W3CDTF">2023-08-09T07:43:14Z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